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98" r:id="rId2"/>
    <p:sldId id="329" r:id="rId3"/>
    <p:sldId id="330" r:id="rId4"/>
    <p:sldId id="335" r:id="rId5"/>
    <p:sldId id="331" r:id="rId6"/>
    <p:sldId id="332" r:id="rId7"/>
    <p:sldId id="333" r:id="rId8"/>
    <p:sldId id="334" r:id="rId9"/>
    <p:sldId id="337" r:id="rId10"/>
    <p:sldId id="34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216D3-FE0A-4C35-B4B1-DBFB89756024}" v="1" dt="2020-11-07T04:56:31.361"/>
    <p1510:client id="{6023478D-BDBB-4449-A819-9E03DD0957CF}" v="4067" dt="2020-10-29T19:42:00.389"/>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97" d="100"/>
          <a:sy n="97" d="100"/>
        </p:scale>
        <p:origin x="51" y="23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36425346851951E-2"/>
          <c:y val="0.11295527939502233"/>
          <c:w val="0.94583058562992128"/>
          <c:h val="0.76748654235442038"/>
        </c:manualLayout>
      </c:layout>
      <c:barChart>
        <c:barDir val="col"/>
        <c:grouping val="clustered"/>
        <c:varyColors val="0"/>
        <c:ser>
          <c:idx val="0"/>
          <c:order val="0"/>
          <c:tx>
            <c:strRef>
              <c:f>Sayfa1!$B$1</c:f>
              <c:strCache>
                <c:ptCount val="1"/>
                <c:pt idx="0">
                  <c:v>N</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Sayfa1!$A$2:$A$3</c:f>
              <c:strCache>
                <c:ptCount val="2"/>
                <c:pt idx="0">
                  <c:v>Male</c:v>
                </c:pt>
                <c:pt idx="1">
                  <c:v>Female</c:v>
                </c:pt>
              </c:strCache>
            </c:strRef>
          </c:cat>
          <c:val>
            <c:numRef>
              <c:f>Sayfa1!$B$2:$B$3</c:f>
              <c:numCache>
                <c:formatCode>General</c:formatCode>
                <c:ptCount val="2"/>
                <c:pt idx="0">
                  <c:v>38</c:v>
                </c:pt>
                <c:pt idx="1">
                  <c:v>24</c:v>
                </c:pt>
              </c:numCache>
            </c:numRef>
          </c:val>
          <c:extLst>
            <c:ext xmlns:c16="http://schemas.microsoft.com/office/drawing/2014/chart" uri="{C3380CC4-5D6E-409C-BE32-E72D297353CC}">
              <c16:uniqueId val="{00000000-4475-4007-8EAE-46DC33672188}"/>
            </c:ext>
          </c:extLst>
        </c:ser>
        <c:dLbls>
          <c:dLblPos val="outEnd"/>
          <c:showLegendKey val="0"/>
          <c:showVal val="1"/>
          <c:showCatName val="0"/>
          <c:showSerName val="0"/>
          <c:showPercent val="0"/>
          <c:showBubbleSize val="0"/>
        </c:dLbls>
        <c:gapWidth val="80"/>
        <c:overlap val="25"/>
        <c:axId val="664076767"/>
        <c:axId val="664077183"/>
        <c:extLst>
          <c:ext xmlns:c15="http://schemas.microsoft.com/office/drawing/2012/chart" uri="{02D57815-91ED-43cb-92C2-25804820EDAC}">
            <c15:filteredBarSeries>
              <c15:ser>
                <c:idx val="1"/>
                <c:order val="1"/>
                <c:tx>
                  <c:strRef>
                    <c:extLst>
                      <c:ext uri="{02D57815-91ED-43cb-92C2-25804820EDAC}">
                        <c15:formulaRef>
                          <c15:sqref>Sayfa1!$C$1</c15:sqref>
                        </c15:formulaRef>
                      </c:ext>
                    </c:extLst>
                    <c:strCache>
                      <c:ptCount val="1"/>
                      <c:pt idx="0">
                        <c:v>Percent</c:v>
                      </c:pt>
                    </c:strCache>
                  </c:strRef>
                </c:tx>
                <c:spPr>
                  <a:solidFill>
                    <a:schemeClr val="accent4">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Sayfa1!$A$2:$A$3</c15:sqref>
                        </c15:formulaRef>
                      </c:ext>
                    </c:extLst>
                    <c:strCache>
                      <c:ptCount val="2"/>
                      <c:pt idx="0">
                        <c:v>Male</c:v>
                      </c:pt>
                      <c:pt idx="1">
                        <c:v>Female</c:v>
                      </c:pt>
                    </c:strCache>
                  </c:strRef>
                </c:cat>
                <c:val>
                  <c:numRef>
                    <c:extLst>
                      <c:ext uri="{02D57815-91ED-43cb-92C2-25804820EDAC}">
                        <c15:formulaRef>
                          <c15:sqref>Sayfa1!$C$2:$C$3</c15:sqref>
                        </c15:formulaRef>
                      </c:ext>
                    </c:extLst>
                    <c:numCache>
                      <c:formatCode>General</c:formatCode>
                      <c:ptCount val="2"/>
                      <c:pt idx="0">
                        <c:v>61.3</c:v>
                      </c:pt>
                      <c:pt idx="1">
                        <c:v>38.700000000000003</c:v>
                      </c:pt>
                    </c:numCache>
                  </c:numRef>
                </c:val>
                <c:extLst>
                  <c:ext xmlns:c16="http://schemas.microsoft.com/office/drawing/2014/chart" uri="{C3380CC4-5D6E-409C-BE32-E72D297353CC}">
                    <c16:uniqueId val="{00000001-4475-4007-8EAE-46DC33672188}"/>
                  </c:ext>
                </c:extLst>
              </c15:ser>
            </c15:filteredBarSeries>
          </c:ext>
        </c:extLst>
      </c:barChart>
      <c:catAx>
        <c:axId val="664076767"/>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tr-TR"/>
          </a:p>
        </c:txPr>
        <c:crossAx val="664077183"/>
        <c:crosses val="autoZero"/>
        <c:auto val="1"/>
        <c:lblAlgn val="ctr"/>
        <c:lblOffset val="100"/>
        <c:noMultiLvlLbl val="0"/>
      </c:catAx>
      <c:valAx>
        <c:axId val="664077183"/>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tr-TR"/>
          </a:p>
        </c:txPr>
        <c:crossAx val="6640767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11A61D-5C1B-4937-B3A2-9F353EB5DB3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496DFFF-BEAB-4157-8A42-F254F5B798A8}">
      <dgm:prSet/>
      <dgm:spPr/>
      <dgm:t>
        <a:bodyPr/>
        <a:lstStyle/>
        <a:p>
          <a:r>
            <a:rPr lang="tr-TR"/>
            <a:t>Acute renal colic which is one of the common causes of emergency admissions is the sudden onset of blunt and agonizing pain localized in the costovertebral angle, lateral of the sacrospinous muscle and below the 12th rib due to urinary system obstruction and/or inflammation.</a:t>
          </a:r>
          <a:endParaRPr lang="en-US"/>
        </a:p>
      </dgm:t>
    </dgm:pt>
    <dgm:pt modelId="{6CFABFF5-D957-4358-997F-C9955D346151}" type="parTrans" cxnId="{10B1861F-C9F9-43B1-B8C6-F33911C435B2}">
      <dgm:prSet/>
      <dgm:spPr/>
      <dgm:t>
        <a:bodyPr/>
        <a:lstStyle/>
        <a:p>
          <a:endParaRPr lang="en-US"/>
        </a:p>
      </dgm:t>
    </dgm:pt>
    <dgm:pt modelId="{659D255D-1554-45FA-91A6-6F84EF714CB8}" type="sibTrans" cxnId="{10B1861F-C9F9-43B1-B8C6-F33911C435B2}">
      <dgm:prSet/>
      <dgm:spPr/>
      <dgm:t>
        <a:bodyPr/>
        <a:lstStyle/>
        <a:p>
          <a:endParaRPr lang="en-US"/>
        </a:p>
      </dgm:t>
    </dgm:pt>
    <dgm:pt modelId="{1D9D50E3-1E7D-46EC-90BE-6EDA25272AC8}">
      <dgm:prSet/>
      <dgm:spPr/>
      <dgm:t>
        <a:bodyPr/>
        <a:lstStyle/>
        <a:p>
          <a:r>
            <a:rPr lang="tr-TR"/>
            <a:t>In the diagnosis of renal colic, imaging methods (USG, radiography of the urinary tract, CT) are used after taking anamnesis and physical examination. </a:t>
          </a:r>
          <a:endParaRPr lang="en-US"/>
        </a:p>
      </dgm:t>
    </dgm:pt>
    <dgm:pt modelId="{3A03A7FE-3414-42DF-98F8-5BB17B778F83}" type="parTrans" cxnId="{B3F247C5-7E63-478A-80FE-5A66B091B977}">
      <dgm:prSet/>
      <dgm:spPr/>
      <dgm:t>
        <a:bodyPr/>
        <a:lstStyle/>
        <a:p>
          <a:endParaRPr lang="en-US"/>
        </a:p>
      </dgm:t>
    </dgm:pt>
    <dgm:pt modelId="{2B194EB6-E00C-45A8-B8D2-EBFB78946466}" type="sibTrans" cxnId="{B3F247C5-7E63-478A-80FE-5A66B091B977}">
      <dgm:prSet/>
      <dgm:spPr/>
      <dgm:t>
        <a:bodyPr/>
        <a:lstStyle/>
        <a:p>
          <a:endParaRPr lang="en-US"/>
        </a:p>
      </dgm:t>
    </dgm:pt>
    <dgm:pt modelId="{C9B70639-463C-4942-BF65-B2DCCFC877E5}">
      <dgm:prSet/>
      <dgm:spPr/>
      <dgm:t>
        <a:bodyPr/>
        <a:lstStyle/>
        <a:p>
          <a:r>
            <a:rPr lang="tr-TR"/>
            <a:t>Changes in biochemical parameters (urea, creatinine) of patients are often expected. </a:t>
          </a:r>
          <a:endParaRPr lang="en-US"/>
        </a:p>
      </dgm:t>
    </dgm:pt>
    <dgm:pt modelId="{AFE8B31F-05E1-4ECD-AA1D-5002D02C992E}" type="parTrans" cxnId="{4C8D83F6-DAB2-4B92-BD47-92DD1DE427CB}">
      <dgm:prSet/>
      <dgm:spPr/>
      <dgm:t>
        <a:bodyPr/>
        <a:lstStyle/>
        <a:p>
          <a:endParaRPr lang="en-US"/>
        </a:p>
      </dgm:t>
    </dgm:pt>
    <dgm:pt modelId="{C2476716-878B-4F17-A913-E7E8DA41D065}" type="sibTrans" cxnId="{4C8D83F6-DAB2-4B92-BD47-92DD1DE427CB}">
      <dgm:prSet/>
      <dgm:spPr/>
      <dgm:t>
        <a:bodyPr/>
        <a:lstStyle/>
        <a:p>
          <a:endParaRPr lang="en-US"/>
        </a:p>
      </dgm:t>
    </dgm:pt>
    <dgm:pt modelId="{7C2D9956-6DC8-4509-B3EE-BB1A90329CFE}">
      <dgm:prSet/>
      <dgm:spPr/>
      <dgm:t>
        <a:bodyPr/>
        <a:lstStyle/>
        <a:p>
          <a:r>
            <a:rPr lang="tr-TR"/>
            <a:t>Repetitive CT scans have some disadvantages in terms of both the radiation to which the patient will be exposed and the financial burden to the health system.</a:t>
          </a:r>
          <a:endParaRPr lang="en-US"/>
        </a:p>
      </dgm:t>
    </dgm:pt>
    <dgm:pt modelId="{2A7E65A0-FBED-4919-98DD-785B222E890D}" type="parTrans" cxnId="{F79D42F8-5E3A-4523-A0CA-CA671873D276}">
      <dgm:prSet/>
      <dgm:spPr/>
      <dgm:t>
        <a:bodyPr/>
        <a:lstStyle/>
        <a:p>
          <a:endParaRPr lang="en-US"/>
        </a:p>
      </dgm:t>
    </dgm:pt>
    <dgm:pt modelId="{5F96DE8C-4B36-48DB-A519-9665240C6153}" type="sibTrans" cxnId="{F79D42F8-5E3A-4523-A0CA-CA671873D276}">
      <dgm:prSet/>
      <dgm:spPr/>
      <dgm:t>
        <a:bodyPr/>
        <a:lstStyle/>
        <a:p>
          <a:endParaRPr lang="en-US"/>
        </a:p>
      </dgm:t>
    </dgm:pt>
    <dgm:pt modelId="{D056C6E3-174E-48FE-AE43-32511CE1F94C}" type="pres">
      <dgm:prSet presAssocID="{1611A61D-5C1B-4937-B3A2-9F353EB5DB38}" presName="vert0" presStyleCnt="0">
        <dgm:presLayoutVars>
          <dgm:dir/>
          <dgm:animOne val="branch"/>
          <dgm:animLvl val="lvl"/>
        </dgm:presLayoutVars>
      </dgm:prSet>
      <dgm:spPr/>
    </dgm:pt>
    <dgm:pt modelId="{275B70B8-A8D6-45DA-99EC-769C70FE187E}" type="pres">
      <dgm:prSet presAssocID="{D496DFFF-BEAB-4157-8A42-F254F5B798A8}" presName="thickLine" presStyleLbl="alignNode1" presStyleIdx="0" presStyleCnt="4"/>
      <dgm:spPr/>
    </dgm:pt>
    <dgm:pt modelId="{028019A4-1913-44F1-B39D-667A17F506F9}" type="pres">
      <dgm:prSet presAssocID="{D496DFFF-BEAB-4157-8A42-F254F5B798A8}" presName="horz1" presStyleCnt="0"/>
      <dgm:spPr/>
    </dgm:pt>
    <dgm:pt modelId="{6CAF7D33-CB37-4BE8-8869-8BBFF7434CCA}" type="pres">
      <dgm:prSet presAssocID="{D496DFFF-BEAB-4157-8A42-F254F5B798A8}" presName="tx1" presStyleLbl="revTx" presStyleIdx="0" presStyleCnt="4"/>
      <dgm:spPr/>
    </dgm:pt>
    <dgm:pt modelId="{BB2E062F-1C80-4BEC-8242-D8BB5EEA0F19}" type="pres">
      <dgm:prSet presAssocID="{D496DFFF-BEAB-4157-8A42-F254F5B798A8}" presName="vert1" presStyleCnt="0"/>
      <dgm:spPr/>
    </dgm:pt>
    <dgm:pt modelId="{DD6475DE-675C-4C7C-A3F6-8FA8A6407D73}" type="pres">
      <dgm:prSet presAssocID="{1D9D50E3-1E7D-46EC-90BE-6EDA25272AC8}" presName="thickLine" presStyleLbl="alignNode1" presStyleIdx="1" presStyleCnt="4"/>
      <dgm:spPr/>
    </dgm:pt>
    <dgm:pt modelId="{D1CED966-25E4-4176-99FD-C20DBDA8F4A6}" type="pres">
      <dgm:prSet presAssocID="{1D9D50E3-1E7D-46EC-90BE-6EDA25272AC8}" presName="horz1" presStyleCnt="0"/>
      <dgm:spPr/>
    </dgm:pt>
    <dgm:pt modelId="{DE755BA8-5CB6-4B8B-87CD-F7B0E21DB7C4}" type="pres">
      <dgm:prSet presAssocID="{1D9D50E3-1E7D-46EC-90BE-6EDA25272AC8}" presName="tx1" presStyleLbl="revTx" presStyleIdx="1" presStyleCnt="4"/>
      <dgm:spPr/>
    </dgm:pt>
    <dgm:pt modelId="{1F45C5A9-8F4E-4A18-B2DA-829DC14A74CB}" type="pres">
      <dgm:prSet presAssocID="{1D9D50E3-1E7D-46EC-90BE-6EDA25272AC8}" presName="vert1" presStyleCnt="0"/>
      <dgm:spPr/>
    </dgm:pt>
    <dgm:pt modelId="{6020C5CA-C3F7-41BA-AC2F-2CE7EFDFD6CA}" type="pres">
      <dgm:prSet presAssocID="{C9B70639-463C-4942-BF65-B2DCCFC877E5}" presName="thickLine" presStyleLbl="alignNode1" presStyleIdx="2" presStyleCnt="4"/>
      <dgm:spPr/>
    </dgm:pt>
    <dgm:pt modelId="{71F73948-143D-40AE-9A96-E05C2123D903}" type="pres">
      <dgm:prSet presAssocID="{C9B70639-463C-4942-BF65-B2DCCFC877E5}" presName="horz1" presStyleCnt="0"/>
      <dgm:spPr/>
    </dgm:pt>
    <dgm:pt modelId="{E92866A4-BD88-44C8-8592-26C6CFA133D1}" type="pres">
      <dgm:prSet presAssocID="{C9B70639-463C-4942-BF65-B2DCCFC877E5}" presName="tx1" presStyleLbl="revTx" presStyleIdx="2" presStyleCnt="4"/>
      <dgm:spPr/>
    </dgm:pt>
    <dgm:pt modelId="{17144213-16BB-4121-8A90-9965EAC06F44}" type="pres">
      <dgm:prSet presAssocID="{C9B70639-463C-4942-BF65-B2DCCFC877E5}" presName="vert1" presStyleCnt="0"/>
      <dgm:spPr/>
    </dgm:pt>
    <dgm:pt modelId="{A0C5226D-EE8A-428A-AC09-21B3B3C2150E}" type="pres">
      <dgm:prSet presAssocID="{7C2D9956-6DC8-4509-B3EE-BB1A90329CFE}" presName="thickLine" presStyleLbl="alignNode1" presStyleIdx="3" presStyleCnt="4"/>
      <dgm:spPr/>
    </dgm:pt>
    <dgm:pt modelId="{D4E24CAB-9A2C-4FE4-A209-5ACDD851E4AA}" type="pres">
      <dgm:prSet presAssocID="{7C2D9956-6DC8-4509-B3EE-BB1A90329CFE}" presName="horz1" presStyleCnt="0"/>
      <dgm:spPr/>
    </dgm:pt>
    <dgm:pt modelId="{4C80EB63-B7DC-4227-9973-B22DC2A1DD78}" type="pres">
      <dgm:prSet presAssocID="{7C2D9956-6DC8-4509-B3EE-BB1A90329CFE}" presName="tx1" presStyleLbl="revTx" presStyleIdx="3" presStyleCnt="4"/>
      <dgm:spPr/>
    </dgm:pt>
    <dgm:pt modelId="{62DF32CF-3EB1-487B-AE69-6CABB49D4DBF}" type="pres">
      <dgm:prSet presAssocID="{7C2D9956-6DC8-4509-B3EE-BB1A90329CFE}" presName="vert1" presStyleCnt="0"/>
      <dgm:spPr/>
    </dgm:pt>
  </dgm:ptLst>
  <dgm:cxnLst>
    <dgm:cxn modelId="{10B1861F-C9F9-43B1-B8C6-F33911C435B2}" srcId="{1611A61D-5C1B-4937-B3A2-9F353EB5DB38}" destId="{D496DFFF-BEAB-4157-8A42-F254F5B798A8}" srcOrd="0" destOrd="0" parTransId="{6CFABFF5-D957-4358-997F-C9955D346151}" sibTransId="{659D255D-1554-45FA-91A6-6F84EF714CB8}"/>
    <dgm:cxn modelId="{71B18D79-88DB-4181-AFE3-9445977E9550}" type="presOf" srcId="{7C2D9956-6DC8-4509-B3EE-BB1A90329CFE}" destId="{4C80EB63-B7DC-4227-9973-B22DC2A1DD78}" srcOrd="0" destOrd="0" presId="urn:microsoft.com/office/officeart/2008/layout/LinedList"/>
    <dgm:cxn modelId="{4BF72C87-049B-4F71-9E45-7B287F4B40F2}" type="presOf" srcId="{C9B70639-463C-4942-BF65-B2DCCFC877E5}" destId="{E92866A4-BD88-44C8-8592-26C6CFA133D1}" srcOrd="0" destOrd="0" presId="urn:microsoft.com/office/officeart/2008/layout/LinedList"/>
    <dgm:cxn modelId="{E93AE7B7-F75F-418B-86A3-70F3A7E8B18F}" type="presOf" srcId="{1D9D50E3-1E7D-46EC-90BE-6EDA25272AC8}" destId="{DE755BA8-5CB6-4B8B-87CD-F7B0E21DB7C4}" srcOrd="0" destOrd="0" presId="urn:microsoft.com/office/officeart/2008/layout/LinedList"/>
    <dgm:cxn modelId="{B3F247C5-7E63-478A-80FE-5A66B091B977}" srcId="{1611A61D-5C1B-4937-B3A2-9F353EB5DB38}" destId="{1D9D50E3-1E7D-46EC-90BE-6EDA25272AC8}" srcOrd="1" destOrd="0" parTransId="{3A03A7FE-3414-42DF-98F8-5BB17B778F83}" sibTransId="{2B194EB6-E00C-45A8-B8D2-EBFB78946466}"/>
    <dgm:cxn modelId="{4C8D83F6-DAB2-4B92-BD47-92DD1DE427CB}" srcId="{1611A61D-5C1B-4937-B3A2-9F353EB5DB38}" destId="{C9B70639-463C-4942-BF65-B2DCCFC877E5}" srcOrd="2" destOrd="0" parTransId="{AFE8B31F-05E1-4ECD-AA1D-5002D02C992E}" sibTransId="{C2476716-878B-4F17-A913-E7E8DA41D065}"/>
    <dgm:cxn modelId="{C29A02F7-D822-4294-A02D-3733083D32C7}" type="presOf" srcId="{1611A61D-5C1B-4937-B3A2-9F353EB5DB38}" destId="{D056C6E3-174E-48FE-AE43-32511CE1F94C}" srcOrd="0" destOrd="0" presId="urn:microsoft.com/office/officeart/2008/layout/LinedList"/>
    <dgm:cxn modelId="{F79D42F8-5E3A-4523-A0CA-CA671873D276}" srcId="{1611A61D-5C1B-4937-B3A2-9F353EB5DB38}" destId="{7C2D9956-6DC8-4509-B3EE-BB1A90329CFE}" srcOrd="3" destOrd="0" parTransId="{2A7E65A0-FBED-4919-98DD-785B222E890D}" sibTransId="{5F96DE8C-4B36-48DB-A519-9665240C6153}"/>
    <dgm:cxn modelId="{473D18F9-7FDD-4F02-8E95-BA78C3F5F671}" type="presOf" srcId="{D496DFFF-BEAB-4157-8A42-F254F5B798A8}" destId="{6CAF7D33-CB37-4BE8-8869-8BBFF7434CCA}" srcOrd="0" destOrd="0" presId="urn:microsoft.com/office/officeart/2008/layout/LinedList"/>
    <dgm:cxn modelId="{DF197430-8053-4343-8A30-2473A298CD28}" type="presParOf" srcId="{D056C6E3-174E-48FE-AE43-32511CE1F94C}" destId="{275B70B8-A8D6-45DA-99EC-769C70FE187E}" srcOrd="0" destOrd="0" presId="urn:microsoft.com/office/officeart/2008/layout/LinedList"/>
    <dgm:cxn modelId="{9B227B9A-AFBC-4C08-B06C-196F8449BAAE}" type="presParOf" srcId="{D056C6E3-174E-48FE-AE43-32511CE1F94C}" destId="{028019A4-1913-44F1-B39D-667A17F506F9}" srcOrd="1" destOrd="0" presId="urn:microsoft.com/office/officeart/2008/layout/LinedList"/>
    <dgm:cxn modelId="{5538B340-91D4-4F6F-B831-B53D9114E7A2}" type="presParOf" srcId="{028019A4-1913-44F1-B39D-667A17F506F9}" destId="{6CAF7D33-CB37-4BE8-8869-8BBFF7434CCA}" srcOrd="0" destOrd="0" presId="urn:microsoft.com/office/officeart/2008/layout/LinedList"/>
    <dgm:cxn modelId="{45C98AB8-8137-4A21-A431-482F5CD164CA}" type="presParOf" srcId="{028019A4-1913-44F1-B39D-667A17F506F9}" destId="{BB2E062F-1C80-4BEC-8242-D8BB5EEA0F19}" srcOrd="1" destOrd="0" presId="urn:microsoft.com/office/officeart/2008/layout/LinedList"/>
    <dgm:cxn modelId="{65B8A950-857B-4C60-A347-BC86D2C04345}" type="presParOf" srcId="{D056C6E3-174E-48FE-AE43-32511CE1F94C}" destId="{DD6475DE-675C-4C7C-A3F6-8FA8A6407D73}" srcOrd="2" destOrd="0" presId="urn:microsoft.com/office/officeart/2008/layout/LinedList"/>
    <dgm:cxn modelId="{742910AB-4120-4361-8EC9-5DC3CE1C0318}" type="presParOf" srcId="{D056C6E3-174E-48FE-AE43-32511CE1F94C}" destId="{D1CED966-25E4-4176-99FD-C20DBDA8F4A6}" srcOrd="3" destOrd="0" presId="urn:microsoft.com/office/officeart/2008/layout/LinedList"/>
    <dgm:cxn modelId="{1D8D2B12-6651-4D10-B493-AF1E493BBFB2}" type="presParOf" srcId="{D1CED966-25E4-4176-99FD-C20DBDA8F4A6}" destId="{DE755BA8-5CB6-4B8B-87CD-F7B0E21DB7C4}" srcOrd="0" destOrd="0" presId="urn:microsoft.com/office/officeart/2008/layout/LinedList"/>
    <dgm:cxn modelId="{7BCB3A04-1117-458B-81F7-85F4F0FE4A40}" type="presParOf" srcId="{D1CED966-25E4-4176-99FD-C20DBDA8F4A6}" destId="{1F45C5A9-8F4E-4A18-B2DA-829DC14A74CB}" srcOrd="1" destOrd="0" presId="urn:microsoft.com/office/officeart/2008/layout/LinedList"/>
    <dgm:cxn modelId="{B26CEB9D-5F36-456F-9717-A335E231DA1A}" type="presParOf" srcId="{D056C6E3-174E-48FE-AE43-32511CE1F94C}" destId="{6020C5CA-C3F7-41BA-AC2F-2CE7EFDFD6CA}" srcOrd="4" destOrd="0" presId="urn:microsoft.com/office/officeart/2008/layout/LinedList"/>
    <dgm:cxn modelId="{E5D3EDA2-342E-4F9F-9FC9-9D952B3D68FA}" type="presParOf" srcId="{D056C6E3-174E-48FE-AE43-32511CE1F94C}" destId="{71F73948-143D-40AE-9A96-E05C2123D903}" srcOrd="5" destOrd="0" presId="urn:microsoft.com/office/officeart/2008/layout/LinedList"/>
    <dgm:cxn modelId="{35CEF25E-1CC3-4479-9C4A-88F3D78AAD7B}" type="presParOf" srcId="{71F73948-143D-40AE-9A96-E05C2123D903}" destId="{E92866A4-BD88-44C8-8592-26C6CFA133D1}" srcOrd="0" destOrd="0" presId="urn:microsoft.com/office/officeart/2008/layout/LinedList"/>
    <dgm:cxn modelId="{E509A4AD-CB1E-4118-8085-0AD151284861}" type="presParOf" srcId="{71F73948-143D-40AE-9A96-E05C2123D903}" destId="{17144213-16BB-4121-8A90-9965EAC06F44}" srcOrd="1" destOrd="0" presId="urn:microsoft.com/office/officeart/2008/layout/LinedList"/>
    <dgm:cxn modelId="{CA183363-7C57-4955-9FA0-5164EB464D52}" type="presParOf" srcId="{D056C6E3-174E-48FE-AE43-32511CE1F94C}" destId="{A0C5226D-EE8A-428A-AC09-21B3B3C2150E}" srcOrd="6" destOrd="0" presId="urn:microsoft.com/office/officeart/2008/layout/LinedList"/>
    <dgm:cxn modelId="{C0A4E4B0-A951-49A8-B1C3-6467EC3042DF}" type="presParOf" srcId="{D056C6E3-174E-48FE-AE43-32511CE1F94C}" destId="{D4E24CAB-9A2C-4FE4-A209-5ACDD851E4AA}" srcOrd="7" destOrd="0" presId="urn:microsoft.com/office/officeart/2008/layout/LinedList"/>
    <dgm:cxn modelId="{D12EB75F-1187-4A6C-87C7-F878A78F7A19}" type="presParOf" srcId="{D4E24CAB-9A2C-4FE4-A209-5ACDD851E4AA}" destId="{4C80EB63-B7DC-4227-9973-B22DC2A1DD78}" srcOrd="0" destOrd="0" presId="urn:microsoft.com/office/officeart/2008/layout/LinedList"/>
    <dgm:cxn modelId="{05CC68FE-87D9-4269-8AF9-F979B5218414}" type="presParOf" srcId="{D4E24CAB-9A2C-4FE4-A209-5ACDD851E4AA}" destId="{62DF32CF-3EB1-487B-AE69-6CABB49D4DB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A391C4-4ACA-4EDE-A2BC-C1702E826974}"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70150EF2-F1E0-43D1-8D87-82E9AEA06288}">
      <dgm:prSet/>
      <dgm:spPr/>
      <dgm:t>
        <a:bodyPr/>
        <a:lstStyle/>
        <a:p>
          <a:r>
            <a:rPr lang="tr-TR"/>
            <a:t>Inclusion criteria:</a:t>
          </a:r>
          <a:endParaRPr lang="en-US"/>
        </a:p>
      </dgm:t>
    </dgm:pt>
    <dgm:pt modelId="{889F8A7E-8E4C-4E21-8378-DBDFAC002C38}" type="parTrans" cxnId="{80C4E01F-6E03-4A20-A169-4CE35589EB20}">
      <dgm:prSet/>
      <dgm:spPr/>
      <dgm:t>
        <a:bodyPr/>
        <a:lstStyle/>
        <a:p>
          <a:endParaRPr lang="en-US"/>
        </a:p>
      </dgm:t>
    </dgm:pt>
    <dgm:pt modelId="{C3BB7E42-5FA9-4969-BCC6-15AA3375BDA5}" type="sibTrans" cxnId="{80C4E01F-6E03-4A20-A169-4CE35589EB20}">
      <dgm:prSet/>
      <dgm:spPr/>
      <dgm:t>
        <a:bodyPr/>
        <a:lstStyle/>
        <a:p>
          <a:endParaRPr lang="en-US"/>
        </a:p>
      </dgm:t>
    </dgm:pt>
    <dgm:pt modelId="{BF7782F5-071C-4FBB-AD24-8C1D91253455}">
      <dgm:prSet/>
      <dgm:spPr/>
      <dgm:t>
        <a:bodyPr/>
        <a:lstStyle/>
        <a:p>
          <a:r>
            <a:rPr lang="tr-TR"/>
            <a:t>Being in the ICD10-N20 diagnostic code with kidney and ureter stone group</a:t>
          </a:r>
          <a:endParaRPr lang="en-US"/>
        </a:p>
      </dgm:t>
    </dgm:pt>
    <dgm:pt modelId="{F4783D76-41DD-4545-8797-23EEC8CC1F20}" type="parTrans" cxnId="{8BA0D849-9A37-4CF6-BC5B-C0F339EB8D09}">
      <dgm:prSet/>
      <dgm:spPr/>
      <dgm:t>
        <a:bodyPr/>
        <a:lstStyle/>
        <a:p>
          <a:endParaRPr lang="en-US"/>
        </a:p>
      </dgm:t>
    </dgm:pt>
    <dgm:pt modelId="{C9310754-CD24-46E0-AD17-CBDD45261248}" type="sibTrans" cxnId="{8BA0D849-9A37-4CF6-BC5B-C0F339EB8D09}">
      <dgm:prSet/>
      <dgm:spPr/>
      <dgm:t>
        <a:bodyPr/>
        <a:lstStyle/>
        <a:p>
          <a:endParaRPr lang="en-US"/>
        </a:p>
      </dgm:t>
    </dgm:pt>
    <dgm:pt modelId="{84809BED-5AD2-4132-971B-1BB143F5432B}">
      <dgm:prSet/>
      <dgm:spPr/>
      <dgm:t>
        <a:bodyPr/>
        <a:lstStyle/>
        <a:p>
          <a:r>
            <a:rPr lang="tr-TR" dirty="0" err="1"/>
            <a:t>Imaging</a:t>
          </a:r>
          <a:r>
            <a:rPr lang="tr-TR" dirty="0"/>
            <a:t> </a:t>
          </a:r>
          <a:r>
            <a:rPr lang="tr-TR" dirty="0" err="1"/>
            <a:t>was</a:t>
          </a:r>
          <a:r>
            <a:rPr lang="tr-TR" dirty="0"/>
            <a:t> </a:t>
          </a:r>
          <a:r>
            <a:rPr lang="tr-TR" dirty="0" err="1"/>
            <a:t>performed</a:t>
          </a:r>
          <a:r>
            <a:rPr lang="tr-TR" dirty="0"/>
            <a:t> at </a:t>
          </a:r>
          <a:r>
            <a:rPr lang="tr-TR" dirty="0" err="1"/>
            <a:t>the</a:t>
          </a:r>
          <a:r>
            <a:rPr lang="tr-TR" dirty="0"/>
            <a:t> </a:t>
          </a:r>
          <a:r>
            <a:rPr lang="tr-TR" dirty="0" err="1"/>
            <a:t>first</a:t>
          </a:r>
          <a:r>
            <a:rPr lang="tr-TR" dirty="0"/>
            <a:t> </a:t>
          </a:r>
          <a:r>
            <a:rPr lang="tr-TR" dirty="0" err="1"/>
            <a:t>application</a:t>
          </a:r>
          <a:r>
            <a:rPr lang="tr-TR" dirty="0"/>
            <a:t> </a:t>
          </a:r>
          <a:r>
            <a:rPr lang="tr-TR" dirty="0" err="1"/>
            <a:t>and</a:t>
          </a:r>
          <a:r>
            <a:rPr lang="tr-TR" dirty="0"/>
            <a:t> </a:t>
          </a:r>
          <a:r>
            <a:rPr lang="tr-TR" dirty="0" err="1"/>
            <a:t>follow-up</a:t>
          </a:r>
          <a:r>
            <a:rPr lang="tr-TR" dirty="0"/>
            <a:t> of </a:t>
          </a:r>
          <a:r>
            <a:rPr lang="tr-TR" dirty="0" err="1"/>
            <a:t>the</a:t>
          </a:r>
          <a:r>
            <a:rPr lang="tr-TR" dirty="0"/>
            <a:t> </a:t>
          </a:r>
          <a:r>
            <a:rPr lang="tr-TR" dirty="0" err="1"/>
            <a:t>patient</a:t>
          </a:r>
          <a:r>
            <a:rPr lang="tr-TR" dirty="0"/>
            <a:t>.</a:t>
          </a:r>
          <a:endParaRPr lang="en-US" dirty="0"/>
        </a:p>
      </dgm:t>
    </dgm:pt>
    <dgm:pt modelId="{93D768A3-5083-40D2-9F76-50AA00CE0A66}" type="parTrans" cxnId="{43552B4E-527F-445A-85F7-4514C8B4377A}">
      <dgm:prSet/>
      <dgm:spPr/>
      <dgm:t>
        <a:bodyPr/>
        <a:lstStyle/>
        <a:p>
          <a:endParaRPr lang="en-US"/>
        </a:p>
      </dgm:t>
    </dgm:pt>
    <dgm:pt modelId="{3F79DFE8-F78E-4348-8BC9-0C2DCE47B55D}" type="sibTrans" cxnId="{43552B4E-527F-445A-85F7-4514C8B4377A}">
      <dgm:prSet/>
      <dgm:spPr/>
      <dgm:t>
        <a:bodyPr/>
        <a:lstStyle/>
        <a:p>
          <a:endParaRPr lang="en-US"/>
        </a:p>
      </dgm:t>
    </dgm:pt>
    <dgm:pt modelId="{F2462696-E381-49D5-AB7D-5ADAAC6232BD}">
      <dgm:prSet/>
      <dgm:spPr/>
      <dgm:t>
        <a:bodyPr/>
        <a:lstStyle/>
        <a:p>
          <a:r>
            <a:rPr lang="tr-TR"/>
            <a:t>An age range of 18-80</a:t>
          </a:r>
          <a:endParaRPr lang="en-US"/>
        </a:p>
      </dgm:t>
    </dgm:pt>
    <dgm:pt modelId="{D8915CAE-0498-42DD-9208-26763FCAFF94}" type="parTrans" cxnId="{D617F8DE-DFB4-4BC9-BD83-35E0A3F69BB5}">
      <dgm:prSet/>
      <dgm:spPr/>
      <dgm:t>
        <a:bodyPr/>
        <a:lstStyle/>
        <a:p>
          <a:endParaRPr lang="en-US"/>
        </a:p>
      </dgm:t>
    </dgm:pt>
    <dgm:pt modelId="{3AFAAF9C-1A1B-43D3-AB69-49B42DE8698D}" type="sibTrans" cxnId="{D617F8DE-DFB4-4BC9-BD83-35E0A3F69BB5}">
      <dgm:prSet/>
      <dgm:spPr/>
      <dgm:t>
        <a:bodyPr/>
        <a:lstStyle/>
        <a:p>
          <a:endParaRPr lang="en-US"/>
        </a:p>
      </dgm:t>
    </dgm:pt>
    <dgm:pt modelId="{917EB4C7-050B-40EF-83CF-043E1982F0CA}">
      <dgm:prSet/>
      <dgm:spPr/>
      <dgm:t>
        <a:bodyPr/>
        <a:lstStyle/>
        <a:p>
          <a:r>
            <a:rPr lang="tr-TR"/>
            <a:t>To have the biochemical parameters examined at the first application and follow-up of the patient. </a:t>
          </a:r>
          <a:endParaRPr lang="en-US"/>
        </a:p>
      </dgm:t>
    </dgm:pt>
    <dgm:pt modelId="{7D070244-7602-45CB-8A1C-268476C1CA84}" type="parTrans" cxnId="{343FAEF7-25C1-45F9-9E62-B2F62478C948}">
      <dgm:prSet/>
      <dgm:spPr/>
      <dgm:t>
        <a:bodyPr/>
        <a:lstStyle/>
        <a:p>
          <a:endParaRPr lang="en-US"/>
        </a:p>
      </dgm:t>
    </dgm:pt>
    <dgm:pt modelId="{F04C46B8-24BC-4583-BBA6-6059BB85031B}" type="sibTrans" cxnId="{343FAEF7-25C1-45F9-9E62-B2F62478C948}">
      <dgm:prSet/>
      <dgm:spPr/>
      <dgm:t>
        <a:bodyPr/>
        <a:lstStyle/>
        <a:p>
          <a:endParaRPr lang="en-US"/>
        </a:p>
      </dgm:t>
    </dgm:pt>
    <dgm:pt modelId="{04B24D58-B31A-4C00-9AED-453F869E3E56}">
      <dgm:prSet/>
      <dgm:spPr/>
      <dgm:t>
        <a:bodyPr/>
        <a:lstStyle/>
        <a:p>
          <a:r>
            <a:rPr lang="tr-TR" dirty="0" err="1"/>
            <a:t>The</a:t>
          </a:r>
          <a:r>
            <a:rPr lang="tr-TR" dirty="0"/>
            <a:t> </a:t>
          </a:r>
          <a:r>
            <a:rPr lang="tr-TR" dirty="0" err="1"/>
            <a:t>patient</a:t>
          </a:r>
          <a:r>
            <a:rPr lang="tr-TR" dirty="0"/>
            <a:t> has </a:t>
          </a:r>
          <a:r>
            <a:rPr lang="tr-TR" dirty="0" err="1"/>
            <a:t>been</a:t>
          </a:r>
          <a:r>
            <a:rPr lang="tr-TR" dirty="0"/>
            <a:t> </a:t>
          </a:r>
          <a:r>
            <a:rPr lang="tr-TR" dirty="0" err="1"/>
            <a:t>evaluated</a:t>
          </a:r>
          <a:r>
            <a:rPr lang="tr-TR" dirty="0"/>
            <a:t> </a:t>
          </a:r>
          <a:r>
            <a:rPr lang="tr-TR" dirty="0" err="1"/>
            <a:t>by</a:t>
          </a:r>
          <a:r>
            <a:rPr lang="tr-TR" dirty="0"/>
            <a:t> </a:t>
          </a:r>
          <a:r>
            <a:rPr lang="tr-TR" dirty="0" err="1"/>
            <a:t>the</a:t>
          </a:r>
          <a:r>
            <a:rPr lang="tr-TR" dirty="0"/>
            <a:t> </a:t>
          </a:r>
          <a:r>
            <a:rPr lang="tr-TR" dirty="0" err="1"/>
            <a:t>urology</a:t>
          </a:r>
          <a:r>
            <a:rPr lang="tr-TR" dirty="0"/>
            <a:t> </a:t>
          </a:r>
          <a:r>
            <a:rPr lang="tr-TR" dirty="0" err="1"/>
            <a:t>outpatient</a:t>
          </a:r>
          <a:r>
            <a:rPr lang="tr-TR" dirty="0"/>
            <a:t> </a:t>
          </a:r>
          <a:r>
            <a:rPr lang="tr-TR" dirty="0" err="1"/>
            <a:t>department</a:t>
          </a:r>
          <a:r>
            <a:rPr lang="tr-TR" dirty="0"/>
            <a:t>,</a:t>
          </a:r>
          <a:endParaRPr lang="en-US" dirty="0"/>
        </a:p>
      </dgm:t>
    </dgm:pt>
    <dgm:pt modelId="{D2B851EA-A279-43B1-B9C5-4CDCB6C11481}" type="parTrans" cxnId="{3A11FC94-8ABC-4D71-A51A-07E08D42214C}">
      <dgm:prSet/>
      <dgm:spPr/>
      <dgm:t>
        <a:bodyPr/>
        <a:lstStyle/>
        <a:p>
          <a:endParaRPr lang="en-US"/>
        </a:p>
      </dgm:t>
    </dgm:pt>
    <dgm:pt modelId="{DEB511CF-D4D1-4937-BE37-E8105CCBC4DD}" type="sibTrans" cxnId="{3A11FC94-8ABC-4D71-A51A-07E08D42214C}">
      <dgm:prSet/>
      <dgm:spPr/>
      <dgm:t>
        <a:bodyPr/>
        <a:lstStyle/>
        <a:p>
          <a:endParaRPr lang="en-US"/>
        </a:p>
      </dgm:t>
    </dgm:pt>
    <dgm:pt modelId="{FA9AD876-F103-4144-A971-5311B54E3598}">
      <dgm:prSet/>
      <dgm:spPr/>
      <dgm:t>
        <a:bodyPr/>
        <a:lstStyle/>
        <a:p>
          <a:r>
            <a:rPr lang="tr-TR"/>
            <a:t>Exclusion criteria:</a:t>
          </a:r>
          <a:endParaRPr lang="en-US"/>
        </a:p>
      </dgm:t>
    </dgm:pt>
    <dgm:pt modelId="{709859FE-5D58-43A0-BC0E-7BAACD54996C}" type="parTrans" cxnId="{4236C16A-9087-4E95-8713-3EBC17D7FDA1}">
      <dgm:prSet/>
      <dgm:spPr/>
      <dgm:t>
        <a:bodyPr/>
        <a:lstStyle/>
        <a:p>
          <a:endParaRPr lang="en-US"/>
        </a:p>
      </dgm:t>
    </dgm:pt>
    <dgm:pt modelId="{87295EE3-9BB4-48AA-9D6A-111E3A866E1F}" type="sibTrans" cxnId="{4236C16A-9087-4E95-8713-3EBC17D7FDA1}">
      <dgm:prSet/>
      <dgm:spPr/>
      <dgm:t>
        <a:bodyPr/>
        <a:lstStyle/>
        <a:p>
          <a:endParaRPr lang="en-US"/>
        </a:p>
      </dgm:t>
    </dgm:pt>
    <dgm:pt modelId="{1A37DDBC-82D5-449B-9AE3-E96FE0750856}">
      <dgm:prSet/>
      <dgm:spPr/>
      <dgm:t>
        <a:bodyPr/>
        <a:lstStyle/>
        <a:p>
          <a:r>
            <a:rPr lang="tr-TR"/>
            <a:t>Patients who have had kidney stone surgery before</a:t>
          </a:r>
          <a:endParaRPr lang="en-US"/>
        </a:p>
      </dgm:t>
    </dgm:pt>
    <dgm:pt modelId="{7F132254-79B2-412C-9ED1-688AD79CBE9B}" type="parTrans" cxnId="{AEAE9D5B-0ABC-4C33-A04D-01EC5DAB6631}">
      <dgm:prSet/>
      <dgm:spPr/>
      <dgm:t>
        <a:bodyPr/>
        <a:lstStyle/>
        <a:p>
          <a:endParaRPr lang="en-US"/>
        </a:p>
      </dgm:t>
    </dgm:pt>
    <dgm:pt modelId="{69C3A1E4-54FC-40BD-8D3D-D9C4F21B943B}" type="sibTrans" cxnId="{AEAE9D5B-0ABC-4C33-A04D-01EC5DAB6631}">
      <dgm:prSet/>
      <dgm:spPr/>
      <dgm:t>
        <a:bodyPr/>
        <a:lstStyle/>
        <a:p>
          <a:endParaRPr lang="en-US"/>
        </a:p>
      </dgm:t>
    </dgm:pt>
    <dgm:pt modelId="{245E670D-26DF-4D68-9DAB-EF54747588CF}">
      <dgm:prSet/>
      <dgm:spPr/>
      <dgm:t>
        <a:bodyPr/>
        <a:lstStyle/>
        <a:p>
          <a:r>
            <a:rPr lang="tr-TR"/>
            <a:t>Patients &lt;18 and&gt; 80 years old</a:t>
          </a:r>
          <a:endParaRPr lang="en-US"/>
        </a:p>
      </dgm:t>
    </dgm:pt>
    <dgm:pt modelId="{9269BA03-6962-4228-896A-7FF91E06F98B}" type="parTrans" cxnId="{F18B9174-4984-4FF5-A0ED-E7CF11A3DFF6}">
      <dgm:prSet/>
      <dgm:spPr/>
      <dgm:t>
        <a:bodyPr/>
        <a:lstStyle/>
        <a:p>
          <a:endParaRPr lang="en-US"/>
        </a:p>
      </dgm:t>
    </dgm:pt>
    <dgm:pt modelId="{2646EEEE-0EF4-4AAD-8FEA-5D969AD01463}" type="sibTrans" cxnId="{F18B9174-4984-4FF5-A0ED-E7CF11A3DFF6}">
      <dgm:prSet/>
      <dgm:spPr/>
      <dgm:t>
        <a:bodyPr/>
        <a:lstStyle/>
        <a:p>
          <a:endParaRPr lang="en-US"/>
        </a:p>
      </dgm:t>
    </dgm:pt>
    <dgm:pt modelId="{1B8E3978-C333-49AD-9AB8-3806650A417C}">
      <dgm:prSet/>
      <dgm:spPr/>
      <dgm:t>
        <a:bodyPr/>
        <a:lstStyle/>
        <a:p>
          <a:r>
            <a:rPr lang="tr-TR" dirty="0" err="1"/>
            <a:t>Patients</a:t>
          </a:r>
          <a:r>
            <a:rPr lang="tr-TR" dirty="0"/>
            <a:t> </a:t>
          </a:r>
          <a:r>
            <a:rPr lang="tr-TR" dirty="0" err="1"/>
            <a:t>with</a:t>
          </a:r>
          <a:r>
            <a:rPr lang="tr-TR" dirty="0"/>
            <a:t> </a:t>
          </a:r>
          <a:r>
            <a:rPr lang="tr-TR" dirty="0" err="1"/>
            <a:t>Chronic</a:t>
          </a:r>
          <a:r>
            <a:rPr lang="tr-TR" dirty="0"/>
            <a:t> </a:t>
          </a:r>
          <a:r>
            <a:rPr lang="tr-TR" dirty="0" err="1"/>
            <a:t>Renal</a:t>
          </a:r>
          <a:r>
            <a:rPr lang="tr-TR" dirty="0"/>
            <a:t> </a:t>
          </a:r>
          <a:r>
            <a:rPr lang="tr-TR" dirty="0" err="1"/>
            <a:t>Failure</a:t>
          </a:r>
          <a:endParaRPr lang="en-US" dirty="0"/>
        </a:p>
      </dgm:t>
    </dgm:pt>
    <dgm:pt modelId="{82B01114-6C50-4606-8583-B97242C65025}" type="parTrans" cxnId="{748A2A8C-9C25-481F-829D-EBE7F9AAF61D}">
      <dgm:prSet/>
      <dgm:spPr/>
      <dgm:t>
        <a:bodyPr/>
        <a:lstStyle/>
        <a:p>
          <a:endParaRPr lang="en-US"/>
        </a:p>
      </dgm:t>
    </dgm:pt>
    <dgm:pt modelId="{7B956F5C-6273-48C7-8330-88EB2A37C7DD}" type="sibTrans" cxnId="{748A2A8C-9C25-481F-829D-EBE7F9AAF61D}">
      <dgm:prSet/>
      <dgm:spPr/>
      <dgm:t>
        <a:bodyPr/>
        <a:lstStyle/>
        <a:p>
          <a:endParaRPr lang="en-US"/>
        </a:p>
      </dgm:t>
    </dgm:pt>
    <dgm:pt modelId="{DE2C4028-7AF9-4B94-9D32-C04A60DEA587}">
      <dgm:prSet/>
      <dgm:spPr/>
      <dgm:t>
        <a:bodyPr/>
        <a:lstStyle/>
        <a:p>
          <a:r>
            <a:rPr lang="tr-TR"/>
            <a:t>Being pregnant </a:t>
          </a:r>
          <a:endParaRPr lang="en-US"/>
        </a:p>
      </dgm:t>
    </dgm:pt>
    <dgm:pt modelId="{B4C0BFA1-717A-43F1-BD1E-5EDF57E650B5}" type="parTrans" cxnId="{5E991EE4-B26A-4DA7-AACC-2B0AFE9298B1}">
      <dgm:prSet/>
      <dgm:spPr/>
      <dgm:t>
        <a:bodyPr/>
        <a:lstStyle/>
        <a:p>
          <a:endParaRPr lang="en-US"/>
        </a:p>
      </dgm:t>
    </dgm:pt>
    <dgm:pt modelId="{B6BF22E7-599C-4FE7-BC45-B6B4B9D9F94F}" type="sibTrans" cxnId="{5E991EE4-B26A-4DA7-AACC-2B0AFE9298B1}">
      <dgm:prSet/>
      <dgm:spPr/>
      <dgm:t>
        <a:bodyPr/>
        <a:lstStyle/>
        <a:p>
          <a:endParaRPr lang="en-US"/>
        </a:p>
      </dgm:t>
    </dgm:pt>
    <dgm:pt modelId="{4F44998D-F7F8-4381-B879-2D7B6F2448F0}" type="pres">
      <dgm:prSet presAssocID="{A4A391C4-4ACA-4EDE-A2BC-C1702E826974}" presName="Name0" presStyleCnt="0">
        <dgm:presLayoutVars>
          <dgm:dir/>
          <dgm:animLvl val="lvl"/>
          <dgm:resizeHandles val="exact"/>
        </dgm:presLayoutVars>
      </dgm:prSet>
      <dgm:spPr/>
    </dgm:pt>
    <dgm:pt modelId="{D3172F6C-EDCA-4EDD-B5C9-685E5BA01879}" type="pres">
      <dgm:prSet presAssocID="{70150EF2-F1E0-43D1-8D87-82E9AEA06288}" presName="composite" presStyleCnt="0"/>
      <dgm:spPr/>
    </dgm:pt>
    <dgm:pt modelId="{A7D2AD7D-C5CD-4466-AAC1-1E86C111D53E}" type="pres">
      <dgm:prSet presAssocID="{70150EF2-F1E0-43D1-8D87-82E9AEA06288}" presName="parTx" presStyleLbl="alignNode1" presStyleIdx="0" presStyleCnt="2">
        <dgm:presLayoutVars>
          <dgm:chMax val="0"/>
          <dgm:chPref val="0"/>
          <dgm:bulletEnabled val="1"/>
        </dgm:presLayoutVars>
      </dgm:prSet>
      <dgm:spPr/>
    </dgm:pt>
    <dgm:pt modelId="{4A445BC2-3493-46AE-8541-8FFF8B653B13}" type="pres">
      <dgm:prSet presAssocID="{70150EF2-F1E0-43D1-8D87-82E9AEA06288}" presName="desTx" presStyleLbl="alignAccFollowNode1" presStyleIdx="0" presStyleCnt="2">
        <dgm:presLayoutVars>
          <dgm:bulletEnabled val="1"/>
        </dgm:presLayoutVars>
      </dgm:prSet>
      <dgm:spPr/>
    </dgm:pt>
    <dgm:pt modelId="{8C1A4012-19D3-481F-918E-0E2CCCBEBFF5}" type="pres">
      <dgm:prSet presAssocID="{C3BB7E42-5FA9-4969-BCC6-15AA3375BDA5}" presName="space" presStyleCnt="0"/>
      <dgm:spPr/>
    </dgm:pt>
    <dgm:pt modelId="{1F49C651-010D-45B7-B4F4-4747B96C128F}" type="pres">
      <dgm:prSet presAssocID="{FA9AD876-F103-4144-A971-5311B54E3598}" presName="composite" presStyleCnt="0"/>
      <dgm:spPr/>
    </dgm:pt>
    <dgm:pt modelId="{3092986D-F765-4CD8-AC6A-BC5A56C12F52}" type="pres">
      <dgm:prSet presAssocID="{FA9AD876-F103-4144-A971-5311B54E3598}" presName="parTx" presStyleLbl="alignNode1" presStyleIdx="1" presStyleCnt="2">
        <dgm:presLayoutVars>
          <dgm:chMax val="0"/>
          <dgm:chPref val="0"/>
          <dgm:bulletEnabled val="1"/>
        </dgm:presLayoutVars>
      </dgm:prSet>
      <dgm:spPr/>
    </dgm:pt>
    <dgm:pt modelId="{810C55D6-777E-4842-BBDE-3B4931D98FE9}" type="pres">
      <dgm:prSet presAssocID="{FA9AD876-F103-4144-A971-5311B54E3598}" presName="desTx" presStyleLbl="alignAccFollowNode1" presStyleIdx="1" presStyleCnt="2">
        <dgm:presLayoutVars>
          <dgm:bulletEnabled val="1"/>
        </dgm:presLayoutVars>
      </dgm:prSet>
      <dgm:spPr/>
    </dgm:pt>
  </dgm:ptLst>
  <dgm:cxnLst>
    <dgm:cxn modelId="{80C4E01F-6E03-4A20-A169-4CE35589EB20}" srcId="{A4A391C4-4ACA-4EDE-A2BC-C1702E826974}" destId="{70150EF2-F1E0-43D1-8D87-82E9AEA06288}" srcOrd="0" destOrd="0" parTransId="{889F8A7E-8E4C-4E21-8378-DBDFAC002C38}" sibTransId="{C3BB7E42-5FA9-4969-BCC6-15AA3375BDA5}"/>
    <dgm:cxn modelId="{50108C35-BA67-4052-BB34-06216D7C2F6A}" type="presOf" srcId="{1A37DDBC-82D5-449B-9AE3-E96FE0750856}" destId="{810C55D6-777E-4842-BBDE-3B4931D98FE9}" srcOrd="0" destOrd="0" presId="urn:microsoft.com/office/officeart/2005/8/layout/hList1"/>
    <dgm:cxn modelId="{85FAC737-05E6-43DA-A5C2-12855AE76FA4}" type="presOf" srcId="{84809BED-5AD2-4132-971B-1BB143F5432B}" destId="{4A445BC2-3493-46AE-8541-8FFF8B653B13}" srcOrd="0" destOrd="1" presId="urn:microsoft.com/office/officeart/2005/8/layout/hList1"/>
    <dgm:cxn modelId="{AEAE9D5B-0ABC-4C33-A04D-01EC5DAB6631}" srcId="{FA9AD876-F103-4144-A971-5311B54E3598}" destId="{1A37DDBC-82D5-449B-9AE3-E96FE0750856}" srcOrd="0" destOrd="0" parTransId="{7F132254-79B2-412C-9ED1-688AD79CBE9B}" sibTransId="{69C3A1E4-54FC-40BD-8D3D-D9C4F21B943B}"/>
    <dgm:cxn modelId="{9A64F662-8105-48BF-91FF-87E230A32CA9}" type="presOf" srcId="{70150EF2-F1E0-43D1-8D87-82E9AEA06288}" destId="{A7D2AD7D-C5CD-4466-AAC1-1E86C111D53E}" srcOrd="0" destOrd="0" presId="urn:microsoft.com/office/officeart/2005/8/layout/hList1"/>
    <dgm:cxn modelId="{53F71E46-3205-4BE4-BA86-211EC2B85F78}" type="presOf" srcId="{04B24D58-B31A-4C00-9AED-453F869E3E56}" destId="{4A445BC2-3493-46AE-8541-8FFF8B653B13}" srcOrd="0" destOrd="4" presId="urn:microsoft.com/office/officeart/2005/8/layout/hList1"/>
    <dgm:cxn modelId="{8BA0D849-9A37-4CF6-BC5B-C0F339EB8D09}" srcId="{70150EF2-F1E0-43D1-8D87-82E9AEA06288}" destId="{BF7782F5-071C-4FBB-AD24-8C1D91253455}" srcOrd="0" destOrd="0" parTransId="{F4783D76-41DD-4545-8797-23EEC8CC1F20}" sibTransId="{C9310754-CD24-46E0-AD17-CBDD45261248}"/>
    <dgm:cxn modelId="{2C304B6A-8838-4A8A-806A-BC831B88D439}" type="presOf" srcId="{1B8E3978-C333-49AD-9AB8-3806650A417C}" destId="{810C55D6-777E-4842-BBDE-3B4931D98FE9}" srcOrd="0" destOrd="2" presId="urn:microsoft.com/office/officeart/2005/8/layout/hList1"/>
    <dgm:cxn modelId="{4236C16A-9087-4E95-8713-3EBC17D7FDA1}" srcId="{A4A391C4-4ACA-4EDE-A2BC-C1702E826974}" destId="{FA9AD876-F103-4144-A971-5311B54E3598}" srcOrd="1" destOrd="0" parTransId="{709859FE-5D58-43A0-BC0E-7BAACD54996C}" sibTransId="{87295EE3-9BB4-48AA-9D6A-111E3A866E1F}"/>
    <dgm:cxn modelId="{43552B4E-527F-445A-85F7-4514C8B4377A}" srcId="{70150EF2-F1E0-43D1-8D87-82E9AEA06288}" destId="{84809BED-5AD2-4132-971B-1BB143F5432B}" srcOrd="1" destOrd="0" parTransId="{93D768A3-5083-40D2-9F76-50AA00CE0A66}" sibTransId="{3F79DFE8-F78E-4348-8BC9-0C2DCE47B55D}"/>
    <dgm:cxn modelId="{69FE1550-47B1-4DB3-BF09-F11BFA2F0E30}" type="presOf" srcId="{DE2C4028-7AF9-4B94-9D32-C04A60DEA587}" destId="{810C55D6-777E-4842-BBDE-3B4931D98FE9}" srcOrd="0" destOrd="3" presId="urn:microsoft.com/office/officeart/2005/8/layout/hList1"/>
    <dgm:cxn modelId="{CFA71850-F8AB-4E5B-976F-648F18018040}" type="presOf" srcId="{917EB4C7-050B-40EF-83CF-043E1982F0CA}" destId="{4A445BC2-3493-46AE-8541-8FFF8B653B13}" srcOrd="0" destOrd="3" presId="urn:microsoft.com/office/officeart/2005/8/layout/hList1"/>
    <dgm:cxn modelId="{C1452073-A13C-4706-8987-3A2B77244F64}" type="presOf" srcId="{A4A391C4-4ACA-4EDE-A2BC-C1702E826974}" destId="{4F44998D-F7F8-4381-B879-2D7B6F2448F0}" srcOrd="0" destOrd="0" presId="urn:microsoft.com/office/officeart/2005/8/layout/hList1"/>
    <dgm:cxn modelId="{F18B9174-4984-4FF5-A0ED-E7CF11A3DFF6}" srcId="{FA9AD876-F103-4144-A971-5311B54E3598}" destId="{245E670D-26DF-4D68-9DAB-EF54747588CF}" srcOrd="1" destOrd="0" parTransId="{9269BA03-6962-4228-896A-7FF91E06F98B}" sibTransId="{2646EEEE-0EF4-4AAD-8FEA-5D969AD01463}"/>
    <dgm:cxn modelId="{EBA6AF80-E8E1-46D3-BB84-0CB43AB3DBA3}" type="presOf" srcId="{BF7782F5-071C-4FBB-AD24-8C1D91253455}" destId="{4A445BC2-3493-46AE-8541-8FFF8B653B13}" srcOrd="0" destOrd="0" presId="urn:microsoft.com/office/officeart/2005/8/layout/hList1"/>
    <dgm:cxn modelId="{748A2A8C-9C25-481F-829D-EBE7F9AAF61D}" srcId="{FA9AD876-F103-4144-A971-5311B54E3598}" destId="{1B8E3978-C333-49AD-9AB8-3806650A417C}" srcOrd="2" destOrd="0" parTransId="{82B01114-6C50-4606-8583-B97242C65025}" sibTransId="{7B956F5C-6273-48C7-8330-88EB2A37C7DD}"/>
    <dgm:cxn modelId="{3A11FC94-8ABC-4D71-A51A-07E08D42214C}" srcId="{70150EF2-F1E0-43D1-8D87-82E9AEA06288}" destId="{04B24D58-B31A-4C00-9AED-453F869E3E56}" srcOrd="4" destOrd="0" parTransId="{D2B851EA-A279-43B1-B9C5-4CDCB6C11481}" sibTransId="{DEB511CF-D4D1-4937-BE37-E8105CCBC4DD}"/>
    <dgm:cxn modelId="{830C49B8-7C5D-43E3-98A9-F762643C903E}" type="presOf" srcId="{FA9AD876-F103-4144-A971-5311B54E3598}" destId="{3092986D-F765-4CD8-AC6A-BC5A56C12F52}" srcOrd="0" destOrd="0" presId="urn:microsoft.com/office/officeart/2005/8/layout/hList1"/>
    <dgm:cxn modelId="{6A0487D1-DB65-451B-974A-707A7FB8AE97}" type="presOf" srcId="{F2462696-E381-49D5-AB7D-5ADAAC6232BD}" destId="{4A445BC2-3493-46AE-8541-8FFF8B653B13}" srcOrd="0" destOrd="2" presId="urn:microsoft.com/office/officeart/2005/8/layout/hList1"/>
    <dgm:cxn modelId="{D617F8DE-DFB4-4BC9-BD83-35E0A3F69BB5}" srcId="{70150EF2-F1E0-43D1-8D87-82E9AEA06288}" destId="{F2462696-E381-49D5-AB7D-5ADAAC6232BD}" srcOrd="2" destOrd="0" parTransId="{D8915CAE-0498-42DD-9208-26763FCAFF94}" sibTransId="{3AFAAF9C-1A1B-43D3-AB69-49B42DE8698D}"/>
    <dgm:cxn modelId="{5E991EE4-B26A-4DA7-AACC-2B0AFE9298B1}" srcId="{FA9AD876-F103-4144-A971-5311B54E3598}" destId="{DE2C4028-7AF9-4B94-9D32-C04A60DEA587}" srcOrd="3" destOrd="0" parTransId="{B4C0BFA1-717A-43F1-BD1E-5EDF57E650B5}" sibTransId="{B6BF22E7-599C-4FE7-BC45-B6B4B9D9F94F}"/>
    <dgm:cxn modelId="{343FAEF7-25C1-45F9-9E62-B2F62478C948}" srcId="{70150EF2-F1E0-43D1-8D87-82E9AEA06288}" destId="{917EB4C7-050B-40EF-83CF-043E1982F0CA}" srcOrd="3" destOrd="0" parTransId="{7D070244-7602-45CB-8A1C-268476C1CA84}" sibTransId="{F04C46B8-24BC-4583-BBA6-6059BB85031B}"/>
    <dgm:cxn modelId="{185B6BF9-338F-4BC9-8ECA-810EACA789FE}" type="presOf" srcId="{245E670D-26DF-4D68-9DAB-EF54747588CF}" destId="{810C55D6-777E-4842-BBDE-3B4931D98FE9}" srcOrd="0" destOrd="1" presId="urn:microsoft.com/office/officeart/2005/8/layout/hList1"/>
    <dgm:cxn modelId="{2DB9C444-DC78-4453-AB96-D5022978D695}" type="presParOf" srcId="{4F44998D-F7F8-4381-B879-2D7B6F2448F0}" destId="{D3172F6C-EDCA-4EDD-B5C9-685E5BA01879}" srcOrd="0" destOrd="0" presId="urn:microsoft.com/office/officeart/2005/8/layout/hList1"/>
    <dgm:cxn modelId="{9E8E0C8D-A3B4-4CEB-8B14-382BD272B80F}" type="presParOf" srcId="{D3172F6C-EDCA-4EDD-B5C9-685E5BA01879}" destId="{A7D2AD7D-C5CD-4466-AAC1-1E86C111D53E}" srcOrd="0" destOrd="0" presId="urn:microsoft.com/office/officeart/2005/8/layout/hList1"/>
    <dgm:cxn modelId="{242E0700-7209-4226-A3A6-F54BF0BEE631}" type="presParOf" srcId="{D3172F6C-EDCA-4EDD-B5C9-685E5BA01879}" destId="{4A445BC2-3493-46AE-8541-8FFF8B653B13}" srcOrd="1" destOrd="0" presId="urn:microsoft.com/office/officeart/2005/8/layout/hList1"/>
    <dgm:cxn modelId="{547DBE84-8DDC-4758-A1C3-8E4CD13AF96D}" type="presParOf" srcId="{4F44998D-F7F8-4381-B879-2D7B6F2448F0}" destId="{8C1A4012-19D3-481F-918E-0E2CCCBEBFF5}" srcOrd="1" destOrd="0" presId="urn:microsoft.com/office/officeart/2005/8/layout/hList1"/>
    <dgm:cxn modelId="{95A5E8FD-D90B-46CF-BD22-33F932597115}" type="presParOf" srcId="{4F44998D-F7F8-4381-B879-2D7B6F2448F0}" destId="{1F49C651-010D-45B7-B4F4-4747B96C128F}" srcOrd="2" destOrd="0" presId="urn:microsoft.com/office/officeart/2005/8/layout/hList1"/>
    <dgm:cxn modelId="{B58EC562-1121-45E4-A0E5-445FB4A6DFE6}" type="presParOf" srcId="{1F49C651-010D-45B7-B4F4-4747B96C128F}" destId="{3092986D-F765-4CD8-AC6A-BC5A56C12F52}" srcOrd="0" destOrd="0" presId="urn:microsoft.com/office/officeart/2005/8/layout/hList1"/>
    <dgm:cxn modelId="{C6554D23-D634-4829-90EC-C717C438D583}" type="presParOf" srcId="{1F49C651-010D-45B7-B4F4-4747B96C128F}" destId="{810C55D6-777E-4842-BBDE-3B4931D98F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ED5BA8-9086-435D-A4E4-FFE609C195B4}"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E2E4BDC5-729A-430D-9115-195A2BBE6752}">
      <dgm:prSet/>
      <dgm:spPr/>
      <dgm:t>
        <a:bodyPr/>
        <a:lstStyle/>
        <a:p>
          <a:pPr>
            <a:lnSpc>
              <a:spcPct val="100000"/>
            </a:lnSpc>
          </a:pPr>
          <a:r>
            <a:rPr lang="tr-TR"/>
            <a:t>The results of the present study show that follow-up of renal colic patients with biochemical parameters is as significant as follow-up with imaging methods. </a:t>
          </a:r>
          <a:endParaRPr lang="en-US"/>
        </a:p>
      </dgm:t>
    </dgm:pt>
    <dgm:pt modelId="{29F5F64D-F9EB-44E9-B0FD-3A23B2B933F4}" type="parTrans" cxnId="{55669008-892E-452E-BB3B-9021C4546669}">
      <dgm:prSet/>
      <dgm:spPr/>
      <dgm:t>
        <a:bodyPr/>
        <a:lstStyle/>
        <a:p>
          <a:endParaRPr lang="en-US"/>
        </a:p>
      </dgm:t>
    </dgm:pt>
    <dgm:pt modelId="{8EFA6F9C-8600-402C-BE0D-0CD222B975C6}" type="sibTrans" cxnId="{55669008-892E-452E-BB3B-9021C4546669}">
      <dgm:prSet/>
      <dgm:spPr/>
      <dgm:t>
        <a:bodyPr/>
        <a:lstStyle/>
        <a:p>
          <a:pPr>
            <a:lnSpc>
              <a:spcPct val="100000"/>
            </a:lnSpc>
          </a:pPr>
          <a:endParaRPr lang="en-US"/>
        </a:p>
      </dgm:t>
    </dgm:pt>
    <dgm:pt modelId="{8E37EA4D-528F-4423-A835-BE64D34D09CF}">
      <dgm:prSet/>
      <dgm:spPr/>
      <dgm:t>
        <a:bodyPr/>
        <a:lstStyle/>
        <a:p>
          <a:pPr>
            <a:lnSpc>
              <a:spcPct val="100000"/>
            </a:lnSpc>
          </a:pPr>
          <a:r>
            <a:rPr lang="tr-TR"/>
            <a:t>It is possible for patients to be discharged by looking at their creatinine values.</a:t>
          </a:r>
          <a:endParaRPr lang="en-US"/>
        </a:p>
      </dgm:t>
    </dgm:pt>
    <dgm:pt modelId="{D502FF85-3BEA-4F09-889F-1795A52EC45A}" type="parTrans" cxnId="{F311448A-ABFD-42BB-8DC9-2EE28030E0AA}">
      <dgm:prSet/>
      <dgm:spPr/>
      <dgm:t>
        <a:bodyPr/>
        <a:lstStyle/>
        <a:p>
          <a:endParaRPr lang="en-US"/>
        </a:p>
      </dgm:t>
    </dgm:pt>
    <dgm:pt modelId="{7253B0CD-F6FB-4DE2-B645-5892D4EAB216}" type="sibTrans" cxnId="{F311448A-ABFD-42BB-8DC9-2EE28030E0AA}">
      <dgm:prSet/>
      <dgm:spPr/>
      <dgm:t>
        <a:bodyPr/>
        <a:lstStyle/>
        <a:p>
          <a:endParaRPr lang="en-US"/>
        </a:p>
      </dgm:t>
    </dgm:pt>
    <dgm:pt modelId="{387CF932-319B-44AD-A2FD-A5E0F0231507}" type="pres">
      <dgm:prSet presAssocID="{67ED5BA8-9086-435D-A4E4-FFE609C195B4}" presName="root" presStyleCnt="0">
        <dgm:presLayoutVars>
          <dgm:dir/>
          <dgm:resizeHandles val="exact"/>
        </dgm:presLayoutVars>
      </dgm:prSet>
      <dgm:spPr/>
    </dgm:pt>
    <dgm:pt modelId="{6FF6F408-A153-4208-8D90-58E534F52B06}" type="pres">
      <dgm:prSet presAssocID="{67ED5BA8-9086-435D-A4E4-FFE609C195B4}" presName="container" presStyleCnt="0">
        <dgm:presLayoutVars>
          <dgm:dir/>
          <dgm:resizeHandles val="exact"/>
        </dgm:presLayoutVars>
      </dgm:prSet>
      <dgm:spPr/>
    </dgm:pt>
    <dgm:pt modelId="{3064080D-C003-4802-8457-B60DFB302BF6}" type="pres">
      <dgm:prSet presAssocID="{E2E4BDC5-729A-430D-9115-195A2BBE6752}" presName="compNode" presStyleCnt="0"/>
      <dgm:spPr/>
    </dgm:pt>
    <dgm:pt modelId="{02423ECD-79BA-4D34-B433-2B900C64D73B}" type="pres">
      <dgm:prSet presAssocID="{E2E4BDC5-729A-430D-9115-195A2BBE6752}" presName="iconBgRect" presStyleLbl="bgShp" presStyleIdx="0" presStyleCnt="2"/>
      <dgm:spPr/>
    </dgm:pt>
    <dgm:pt modelId="{0A81FCCA-2B17-46BC-AC07-D69170E079A5}" type="pres">
      <dgm:prSet presAssocID="{E2E4BDC5-729A-430D-9115-195A2BBE675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öbrekler"/>
        </a:ext>
      </dgm:extLst>
    </dgm:pt>
    <dgm:pt modelId="{5507E69B-7DFE-40F0-95DC-C7F919074465}" type="pres">
      <dgm:prSet presAssocID="{E2E4BDC5-729A-430D-9115-195A2BBE6752}" presName="spaceRect" presStyleCnt="0"/>
      <dgm:spPr/>
    </dgm:pt>
    <dgm:pt modelId="{C390624B-58C0-40F8-AB58-508ADC9E9965}" type="pres">
      <dgm:prSet presAssocID="{E2E4BDC5-729A-430D-9115-195A2BBE6752}" presName="textRect" presStyleLbl="revTx" presStyleIdx="0" presStyleCnt="2">
        <dgm:presLayoutVars>
          <dgm:chMax val="1"/>
          <dgm:chPref val="1"/>
        </dgm:presLayoutVars>
      </dgm:prSet>
      <dgm:spPr/>
    </dgm:pt>
    <dgm:pt modelId="{DBC5940F-F106-49CB-B3C8-C28BDAC8E182}" type="pres">
      <dgm:prSet presAssocID="{8EFA6F9C-8600-402C-BE0D-0CD222B975C6}" presName="sibTrans" presStyleLbl="sibTrans2D1" presStyleIdx="0" presStyleCnt="0"/>
      <dgm:spPr/>
    </dgm:pt>
    <dgm:pt modelId="{300B4442-4C53-4D72-B5AD-400DFF1A61F7}" type="pres">
      <dgm:prSet presAssocID="{8E37EA4D-528F-4423-A835-BE64D34D09CF}" presName="compNode" presStyleCnt="0"/>
      <dgm:spPr/>
    </dgm:pt>
    <dgm:pt modelId="{10B1C029-D56B-4526-91D5-CF742B0D5445}" type="pres">
      <dgm:prSet presAssocID="{8E37EA4D-528F-4423-A835-BE64D34D09CF}" presName="iconBgRect" presStyleLbl="bgShp" presStyleIdx="1" presStyleCnt="2"/>
      <dgm:spPr/>
    </dgm:pt>
    <dgm:pt modelId="{DBB2318F-6DA3-4790-94B0-6829F8084086}" type="pres">
      <dgm:prSet presAssocID="{8E37EA4D-528F-4423-A835-BE64D34D09C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IV"/>
        </a:ext>
      </dgm:extLst>
    </dgm:pt>
    <dgm:pt modelId="{4C5E9F57-8F00-418C-9A56-7E043772CD2F}" type="pres">
      <dgm:prSet presAssocID="{8E37EA4D-528F-4423-A835-BE64D34D09CF}" presName="spaceRect" presStyleCnt="0"/>
      <dgm:spPr/>
    </dgm:pt>
    <dgm:pt modelId="{94CDFABA-D671-4000-A7C3-E90120D3D3AE}" type="pres">
      <dgm:prSet presAssocID="{8E37EA4D-528F-4423-A835-BE64D34D09CF}" presName="textRect" presStyleLbl="revTx" presStyleIdx="1" presStyleCnt="2">
        <dgm:presLayoutVars>
          <dgm:chMax val="1"/>
          <dgm:chPref val="1"/>
        </dgm:presLayoutVars>
      </dgm:prSet>
      <dgm:spPr/>
    </dgm:pt>
  </dgm:ptLst>
  <dgm:cxnLst>
    <dgm:cxn modelId="{55669008-892E-452E-BB3B-9021C4546669}" srcId="{67ED5BA8-9086-435D-A4E4-FFE609C195B4}" destId="{E2E4BDC5-729A-430D-9115-195A2BBE6752}" srcOrd="0" destOrd="0" parTransId="{29F5F64D-F9EB-44E9-B0FD-3A23B2B933F4}" sibTransId="{8EFA6F9C-8600-402C-BE0D-0CD222B975C6}"/>
    <dgm:cxn modelId="{B6D5F849-A653-4152-AEEC-D98A5A7A7483}" type="presOf" srcId="{8EFA6F9C-8600-402C-BE0D-0CD222B975C6}" destId="{DBC5940F-F106-49CB-B3C8-C28BDAC8E182}" srcOrd="0" destOrd="0" presId="urn:microsoft.com/office/officeart/2018/2/layout/IconCircleList"/>
    <dgm:cxn modelId="{F311448A-ABFD-42BB-8DC9-2EE28030E0AA}" srcId="{67ED5BA8-9086-435D-A4E4-FFE609C195B4}" destId="{8E37EA4D-528F-4423-A835-BE64D34D09CF}" srcOrd="1" destOrd="0" parTransId="{D502FF85-3BEA-4F09-889F-1795A52EC45A}" sibTransId="{7253B0CD-F6FB-4DE2-B645-5892D4EAB216}"/>
    <dgm:cxn modelId="{B81195C8-2998-4512-B980-9D5737D3E346}" type="presOf" srcId="{67ED5BA8-9086-435D-A4E4-FFE609C195B4}" destId="{387CF932-319B-44AD-A2FD-A5E0F0231507}" srcOrd="0" destOrd="0" presId="urn:microsoft.com/office/officeart/2018/2/layout/IconCircleList"/>
    <dgm:cxn modelId="{1011A7CB-57D9-4083-92A8-3A4656013080}" type="presOf" srcId="{E2E4BDC5-729A-430D-9115-195A2BBE6752}" destId="{C390624B-58C0-40F8-AB58-508ADC9E9965}" srcOrd="0" destOrd="0" presId="urn:microsoft.com/office/officeart/2018/2/layout/IconCircleList"/>
    <dgm:cxn modelId="{037D12D9-CB64-4662-A0CE-4D5E05730F47}" type="presOf" srcId="{8E37EA4D-528F-4423-A835-BE64D34D09CF}" destId="{94CDFABA-D671-4000-A7C3-E90120D3D3AE}" srcOrd="0" destOrd="0" presId="urn:microsoft.com/office/officeart/2018/2/layout/IconCircleList"/>
    <dgm:cxn modelId="{ECEC89B7-BEDD-457C-8050-31E93E4767BA}" type="presParOf" srcId="{387CF932-319B-44AD-A2FD-A5E0F0231507}" destId="{6FF6F408-A153-4208-8D90-58E534F52B06}" srcOrd="0" destOrd="0" presId="urn:microsoft.com/office/officeart/2018/2/layout/IconCircleList"/>
    <dgm:cxn modelId="{104E2AB7-7476-47A6-BD6B-8715B531971D}" type="presParOf" srcId="{6FF6F408-A153-4208-8D90-58E534F52B06}" destId="{3064080D-C003-4802-8457-B60DFB302BF6}" srcOrd="0" destOrd="0" presId="urn:microsoft.com/office/officeart/2018/2/layout/IconCircleList"/>
    <dgm:cxn modelId="{FCB4C5BF-BC8F-4429-AC97-18BB244052D9}" type="presParOf" srcId="{3064080D-C003-4802-8457-B60DFB302BF6}" destId="{02423ECD-79BA-4D34-B433-2B900C64D73B}" srcOrd="0" destOrd="0" presId="urn:microsoft.com/office/officeart/2018/2/layout/IconCircleList"/>
    <dgm:cxn modelId="{C9757C65-EBD6-4ADE-B38F-CADAC99127F5}" type="presParOf" srcId="{3064080D-C003-4802-8457-B60DFB302BF6}" destId="{0A81FCCA-2B17-46BC-AC07-D69170E079A5}" srcOrd="1" destOrd="0" presId="urn:microsoft.com/office/officeart/2018/2/layout/IconCircleList"/>
    <dgm:cxn modelId="{6929D687-8A6D-4244-ADC2-E0AD8FA136AB}" type="presParOf" srcId="{3064080D-C003-4802-8457-B60DFB302BF6}" destId="{5507E69B-7DFE-40F0-95DC-C7F919074465}" srcOrd="2" destOrd="0" presId="urn:microsoft.com/office/officeart/2018/2/layout/IconCircleList"/>
    <dgm:cxn modelId="{49504D25-F3E4-4DD3-9762-9331AA1119EA}" type="presParOf" srcId="{3064080D-C003-4802-8457-B60DFB302BF6}" destId="{C390624B-58C0-40F8-AB58-508ADC9E9965}" srcOrd="3" destOrd="0" presId="urn:microsoft.com/office/officeart/2018/2/layout/IconCircleList"/>
    <dgm:cxn modelId="{C3448709-1991-4EF4-9FAB-119C74C8EC47}" type="presParOf" srcId="{6FF6F408-A153-4208-8D90-58E534F52B06}" destId="{DBC5940F-F106-49CB-B3C8-C28BDAC8E182}" srcOrd="1" destOrd="0" presId="urn:microsoft.com/office/officeart/2018/2/layout/IconCircleList"/>
    <dgm:cxn modelId="{F363DA04-0E57-4988-91FA-10E46C67A199}" type="presParOf" srcId="{6FF6F408-A153-4208-8D90-58E534F52B06}" destId="{300B4442-4C53-4D72-B5AD-400DFF1A61F7}" srcOrd="2" destOrd="0" presId="urn:microsoft.com/office/officeart/2018/2/layout/IconCircleList"/>
    <dgm:cxn modelId="{0B14D210-1C5D-4AB9-9F11-37D508821CAE}" type="presParOf" srcId="{300B4442-4C53-4D72-B5AD-400DFF1A61F7}" destId="{10B1C029-D56B-4526-91D5-CF742B0D5445}" srcOrd="0" destOrd="0" presId="urn:microsoft.com/office/officeart/2018/2/layout/IconCircleList"/>
    <dgm:cxn modelId="{233DAEF3-E7D5-4057-B689-E676F1FAF72E}" type="presParOf" srcId="{300B4442-4C53-4D72-B5AD-400DFF1A61F7}" destId="{DBB2318F-6DA3-4790-94B0-6829F8084086}" srcOrd="1" destOrd="0" presId="urn:microsoft.com/office/officeart/2018/2/layout/IconCircleList"/>
    <dgm:cxn modelId="{897057D9-07B6-4C0C-87C9-632D8518D4A9}" type="presParOf" srcId="{300B4442-4C53-4D72-B5AD-400DFF1A61F7}" destId="{4C5E9F57-8F00-418C-9A56-7E043772CD2F}" srcOrd="2" destOrd="0" presId="urn:microsoft.com/office/officeart/2018/2/layout/IconCircleList"/>
    <dgm:cxn modelId="{1A13EC2A-D10B-4F76-BDE8-4AB6CA3A2588}" type="presParOf" srcId="{300B4442-4C53-4D72-B5AD-400DFF1A61F7}" destId="{94CDFABA-D671-4000-A7C3-E90120D3D3AE}"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B70B8-A8D6-45DA-99EC-769C70FE187E}">
      <dsp:nvSpPr>
        <dsp:cNvPr id="0" name=""/>
        <dsp:cNvSpPr/>
      </dsp:nvSpPr>
      <dsp:spPr>
        <a:xfrm>
          <a:off x="0" y="0"/>
          <a:ext cx="96628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F7D33-CB37-4BE8-8869-8BBFF7434CCA}">
      <dsp:nvSpPr>
        <dsp:cNvPr id="0" name=""/>
        <dsp:cNvSpPr/>
      </dsp:nvSpPr>
      <dsp:spPr>
        <a:xfrm>
          <a:off x="0" y="0"/>
          <a:ext cx="9662864"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a:t>Acute renal colic which is one of the common causes of emergency admissions is the sudden onset of blunt and agonizing pain localized in the costovertebral angle, lateral of the sacrospinous muscle and below the 12th rib due to urinary system obstruction and/or inflammation.</a:t>
          </a:r>
          <a:endParaRPr lang="en-US" sz="1800" kern="1200"/>
        </a:p>
      </dsp:txBody>
      <dsp:txXfrm>
        <a:off x="0" y="0"/>
        <a:ext cx="9662864" cy="1200150"/>
      </dsp:txXfrm>
    </dsp:sp>
    <dsp:sp modelId="{DD6475DE-675C-4C7C-A3F6-8FA8A6407D73}">
      <dsp:nvSpPr>
        <dsp:cNvPr id="0" name=""/>
        <dsp:cNvSpPr/>
      </dsp:nvSpPr>
      <dsp:spPr>
        <a:xfrm>
          <a:off x="0" y="1200150"/>
          <a:ext cx="96628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755BA8-5CB6-4B8B-87CD-F7B0E21DB7C4}">
      <dsp:nvSpPr>
        <dsp:cNvPr id="0" name=""/>
        <dsp:cNvSpPr/>
      </dsp:nvSpPr>
      <dsp:spPr>
        <a:xfrm>
          <a:off x="0" y="1200150"/>
          <a:ext cx="9662864"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a:t>In the diagnosis of renal colic, imaging methods (USG, radiography of the urinary tract, CT) are used after taking anamnesis and physical examination. </a:t>
          </a:r>
          <a:endParaRPr lang="en-US" sz="1800" kern="1200"/>
        </a:p>
      </dsp:txBody>
      <dsp:txXfrm>
        <a:off x="0" y="1200150"/>
        <a:ext cx="9662864" cy="1200150"/>
      </dsp:txXfrm>
    </dsp:sp>
    <dsp:sp modelId="{6020C5CA-C3F7-41BA-AC2F-2CE7EFDFD6CA}">
      <dsp:nvSpPr>
        <dsp:cNvPr id="0" name=""/>
        <dsp:cNvSpPr/>
      </dsp:nvSpPr>
      <dsp:spPr>
        <a:xfrm>
          <a:off x="0" y="2400300"/>
          <a:ext cx="96628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2866A4-BD88-44C8-8592-26C6CFA133D1}">
      <dsp:nvSpPr>
        <dsp:cNvPr id="0" name=""/>
        <dsp:cNvSpPr/>
      </dsp:nvSpPr>
      <dsp:spPr>
        <a:xfrm>
          <a:off x="0" y="2400300"/>
          <a:ext cx="9662864"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a:t>Changes in biochemical parameters (urea, creatinine) of patients are often expected. </a:t>
          </a:r>
          <a:endParaRPr lang="en-US" sz="1800" kern="1200"/>
        </a:p>
      </dsp:txBody>
      <dsp:txXfrm>
        <a:off x="0" y="2400300"/>
        <a:ext cx="9662864" cy="1200150"/>
      </dsp:txXfrm>
    </dsp:sp>
    <dsp:sp modelId="{A0C5226D-EE8A-428A-AC09-21B3B3C2150E}">
      <dsp:nvSpPr>
        <dsp:cNvPr id="0" name=""/>
        <dsp:cNvSpPr/>
      </dsp:nvSpPr>
      <dsp:spPr>
        <a:xfrm>
          <a:off x="0" y="3600449"/>
          <a:ext cx="96628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80EB63-B7DC-4227-9973-B22DC2A1DD78}">
      <dsp:nvSpPr>
        <dsp:cNvPr id="0" name=""/>
        <dsp:cNvSpPr/>
      </dsp:nvSpPr>
      <dsp:spPr>
        <a:xfrm>
          <a:off x="0" y="3600449"/>
          <a:ext cx="9662864"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tr-TR" sz="1800" kern="1200"/>
            <a:t>Repetitive CT scans have some disadvantages in terms of both the radiation to which the patient will be exposed and the financial burden to the health system.</a:t>
          </a:r>
          <a:endParaRPr lang="en-US" sz="1800" kern="1200"/>
        </a:p>
      </dsp:txBody>
      <dsp:txXfrm>
        <a:off x="0" y="3600449"/>
        <a:ext cx="9662864" cy="1200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2AD7D-C5CD-4466-AAC1-1E86C111D53E}">
      <dsp:nvSpPr>
        <dsp:cNvPr id="0" name=""/>
        <dsp:cNvSpPr/>
      </dsp:nvSpPr>
      <dsp:spPr>
        <a:xfrm>
          <a:off x="53" y="271799"/>
          <a:ext cx="5164729"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tr-TR" sz="2200" kern="1200"/>
            <a:t>Inclusion criteria:</a:t>
          </a:r>
          <a:endParaRPr lang="en-US" sz="2200" kern="1200"/>
        </a:p>
      </dsp:txBody>
      <dsp:txXfrm>
        <a:off x="53" y="271799"/>
        <a:ext cx="5164729" cy="633600"/>
      </dsp:txXfrm>
    </dsp:sp>
    <dsp:sp modelId="{4A445BC2-3493-46AE-8541-8FFF8B653B13}">
      <dsp:nvSpPr>
        <dsp:cNvPr id="0" name=""/>
        <dsp:cNvSpPr/>
      </dsp:nvSpPr>
      <dsp:spPr>
        <a:xfrm>
          <a:off x="53" y="905400"/>
          <a:ext cx="5164729" cy="36234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tr-TR" sz="2200" kern="1200"/>
            <a:t>Being in the ICD10-N20 diagnostic code with kidney and ureter stone group</a:t>
          </a:r>
          <a:endParaRPr lang="en-US" sz="2200" kern="1200"/>
        </a:p>
        <a:p>
          <a:pPr marL="228600" lvl="1" indent="-228600" algn="l" defTabSz="977900">
            <a:lnSpc>
              <a:spcPct val="90000"/>
            </a:lnSpc>
            <a:spcBef>
              <a:spcPct val="0"/>
            </a:spcBef>
            <a:spcAft>
              <a:spcPct val="15000"/>
            </a:spcAft>
            <a:buChar char="•"/>
          </a:pPr>
          <a:r>
            <a:rPr lang="tr-TR" sz="2200" kern="1200" dirty="0" err="1"/>
            <a:t>Imaging</a:t>
          </a:r>
          <a:r>
            <a:rPr lang="tr-TR" sz="2200" kern="1200" dirty="0"/>
            <a:t> </a:t>
          </a:r>
          <a:r>
            <a:rPr lang="tr-TR" sz="2200" kern="1200" dirty="0" err="1"/>
            <a:t>was</a:t>
          </a:r>
          <a:r>
            <a:rPr lang="tr-TR" sz="2200" kern="1200" dirty="0"/>
            <a:t> </a:t>
          </a:r>
          <a:r>
            <a:rPr lang="tr-TR" sz="2200" kern="1200" dirty="0" err="1"/>
            <a:t>performed</a:t>
          </a:r>
          <a:r>
            <a:rPr lang="tr-TR" sz="2200" kern="1200" dirty="0"/>
            <a:t> at </a:t>
          </a:r>
          <a:r>
            <a:rPr lang="tr-TR" sz="2200" kern="1200" dirty="0" err="1"/>
            <a:t>the</a:t>
          </a:r>
          <a:r>
            <a:rPr lang="tr-TR" sz="2200" kern="1200" dirty="0"/>
            <a:t> </a:t>
          </a:r>
          <a:r>
            <a:rPr lang="tr-TR" sz="2200" kern="1200" dirty="0" err="1"/>
            <a:t>first</a:t>
          </a:r>
          <a:r>
            <a:rPr lang="tr-TR" sz="2200" kern="1200" dirty="0"/>
            <a:t> </a:t>
          </a:r>
          <a:r>
            <a:rPr lang="tr-TR" sz="2200" kern="1200" dirty="0" err="1"/>
            <a:t>application</a:t>
          </a:r>
          <a:r>
            <a:rPr lang="tr-TR" sz="2200" kern="1200" dirty="0"/>
            <a:t> </a:t>
          </a:r>
          <a:r>
            <a:rPr lang="tr-TR" sz="2200" kern="1200" dirty="0" err="1"/>
            <a:t>and</a:t>
          </a:r>
          <a:r>
            <a:rPr lang="tr-TR" sz="2200" kern="1200" dirty="0"/>
            <a:t> </a:t>
          </a:r>
          <a:r>
            <a:rPr lang="tr-TR" sz="2200" kern="1200" dirty="0" err="1"/>
            <a:t>follow-up</a:t>
          </a:r>
          <a:r>
            <a:rPr lang="tr-TR" sz="2200" kern="1200" dirty="0"/>
            <a:t> of </a:t>
          </a:r>
          <a:r>
            <a:rPr lang="tr-TR" sz="2200" kern="1200" dirty="0" err="1"/>
            <a:t>the</a:t>
          </a:r>
          <a:r>
            <a:rPr lang="tr-TR" sz="2200" kern="1200" dirty="0"/>
            <a:t> </a:t>
          </a:r>
          <a:r>
            <a:rPr lang="tr-TR" sz="2200" kern="1200" dirty="0" err="1"/>
            <a:t>patient</a:t>
          </a:r>
          <a:r>
            <a:rPr lang="tr-TR" sz="2200" kern="1200" dirty="0"/>
            <a:t>.</a:t>
          </a:r>
          <a:endParaRPr lang="en-US" sz="2200" kern="1200" dirty="0"/>
        </a:p>
        <a:p>
          <a:pPr marL="228600" lvl="1" indent="-228600" algn="l" defTabSz="977900">
            <a:lnSpc>
              <a:spcPct val="90000"/>
            </a:lnSpc>
            <a:spcBef>
              <a:spcPct val="0"/>
            </a:spcBef>
            <a:spcAft>
              <a:spcPct val="15000"/>
            </a:spcAft>
            <a:buChar char="•"/>
          </a:pPr>
          <a:r>
            <a:rPr lang="tr-TR" sz="2200" kern="1200"/>
            <a:t>An age range of 18-80</a:t>
          </a:r>
          <a:endParaRPr lang="en-US" sz="2200" kern="1200"/>
        </a:p>
        <a:p>
          <a:pPr marL="228600" lvl="1" indent="-228600" algn="l" defTabSz="977900">
            <a:lnSpc>
              <a:spcPct val="90000"/>
            </a:lnSpc>
            <a:spcBef>
              <a:spcPct val="0"/>
            </a:spcBef>
            <a:spcAft>
              <a:spcPct val="15000"/>
            </a:spcAft>
            <a:buChar char="•"/>
          </a:pPr>
          <a:r>
            <a:rPr lang="tr-TR" sz="2200" kern="1200"/>
            <a:t>To have the biochemical parameters examined at the first application and follow-up of the patient. </a:t>
          </a:r>
          <a:endParaRPr lang="en-US" sz="2200" kern="1200"/>
        </a:p>
        <a:p>
          <a:pPr marL="228600" lvl="1" indent="-228600" algn="l" defTabSz="977900">
            <a:lnSpc>
              <a:spcPct val="90000"/>
            </a:lnSpc>
            <a:spcBef>
              <a:spcPct val="0"/>
            </a:spcBef>
            <a:spcAft>
              <a:spcPct val="15000"/>
            </a:spcAft>
            <a:buChar char="•"/>
          </a:pPr>
          <a:r>
            <a:rPr lang="tr-TR" sz="2200" kern="1200" dirty="0" err="1"/>
            <a:t>The</a:t>
          </a:r>
          <a:r>
            <a:rPr lang="tr-TR" sz="2200" kern="1200" dirty="0"/>
            <a:t> </a:t>
          </a:r>
          <a:r>
            <a:rPr lang="tr-TR" sz="2200" kern="1200" dirty="0" err="1"/>
            <a:t>patient</a:t>
          </a:r>
          <a:r>
            <a:rPr lang="tr-TR" sz="2200" kern="1200" dirty="0"/>
            <a:t> has </a:t>
          </a:r>
          <a:r>
            <a:rPr lang="tr-TR" sz="2200" kern="1200" dirty="0" err="1"/>
            <a:t>been</a:t>
          </a:r>
          <a:r>
            <a:rPr lang="tr-TR" sz="2200" kern="1200" dirty="0"/>
            <a:t> </a:t>
          </a:r>
          <a:r>
            <a:rPr lang="tr-TR" sz="2200" kern="1200" dirty="0" err="1"/>
            <a:t>evaluated</a:t>
          </a:r>
          <a:r>
            <a:rPr lang="tr-TR" sz="2200" kern="1200" dirty="0"/>
            <a:t> </a:t>
          </a:r>
          <a:r>
            <a:rPr lang="tr-TR" sz="2200" kern="1200" dirty="0" err="1"/>
            <a:t>by</a:t>
          </a:r>
          <a:r>
            <a:rPr lang="tr-TR" sz="2200" kern="1200" dirty="0"/>
            <a:t> </a:t>
          </a:r>
          <a:r>
            <a:rPr lang="tr-TR" sz="2200" kern="1200" dirty="0" err="1"/>
            <a:t>the</a:t>
          </a:r>
          <a:r>
            <a:rPr lang="tr-TR" sz="2200" kern="1200" dirty="0"/>
            <a:t> </a:t>
          </a:r>
          <a:r>
            <a:rPr lang="tr-TR" sz="2200" kern="1200" dirty="0" err="1"/>
            <a:t>urology</a:t>
          </a:r>
          <a:r>
            <a:rPr lang="tr-TR" sz="2200" kern="1200" dirty="0"/>
            <a:t> </a:t>
          </a:r>
          <a:r>
            <a:rPr lang="tr-TR" sz="2200" kern="1200" dirty="0" err="1"/>
            <a:t>outpatient</a:t>
          </a:r>
          <a:r>
            <a:rPr lang="tr-TR" sz="2200" kern="1200" dirty="0"/>
            <a:t> </a:t>
          </a:r>
          <a:r>
            <a:rPr lang="tr-TR" sz="2200" kern="1200" dirty="0" err="1"/>
            <a:t>department</a:t>
          </a:r>
          <a:r>
            <a:rPr lang="tr-TR" sz="2200" kern="1200" dirty="0"/>
            <a:t>,</a:t>
          </a:r>
          <a:endParaRPr lang="en-US" sz="2200" kern="1200" dirty="0"/>
        </a:p>
      </dsp:txBody>
      <dsp:txXfrm>
        <a:off x="53" y="905400"/>
        <a:ext cx="5164729" cy="3623400"/>
      </dsp:txXfrm>
    </dsp:sp>
    <dsp:sp modelId="{3092986D-F765-4CD8-AC6A-BC5A56C12F52}">
      <dsp:nvSpPr>
        <dsp:cNvPr id="0" name=""/>
        <dsp:cNvSpPr/>
      </dsp:nvSpPr>
      <dsp:spPr>
        <a:xfrm>
          <a:off x="5887846" y="271799"/>
          <a:ext cx="5164729"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tr-TR" sz="2200" kern="1200"/>
            <a:t>Exclusion criteria:</a:t>
          </a:r>
          <a:endParaRPr lang="en-US" sz="2200" kern="1200"/>
        </a:p>
      </dsp:txBody>
      <dsp:txXfrm>
        <a:off x="5887846" y="271799"/>
        <a:ext cx="5164729" cy="633600"/>
      </dsp:txXfrm>
    </dsp:sp>
    <dsp:sp modelId="{810C55D6-777E-4842-BBDE-3B4931D98FE9}">
      <dsp:nvSpPr>
        <dsp:cNvPr id="0" name=""/>
        <dsp:cNvSpPr/>
      </dsp:nvSpPr>
      <dsp:spPr>
        <a:xfrm>
          <a:off x="5887846" y="905400"/>
          <a:ext cx="5164729" cy="36234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tr-TR" sz="2200" kern="1200"/>
            <a:t>Patients who have had kidney stone surgery before</a:t>
          </a:r>
          <a:endParaRPr lang="en-US" sz="2200" kern="1200"/>
        </a:p>
        <a:p>
          <a:pPr marL="228600" lvl="1" indent="-228600" algn="l" defTabSz="977900">
            <a:lnSpc>
              <a:spcPct val="90000"/>
            </a:lnSpc>
            <a:spcBef>
              <a:spcPct val="0"/>
            </a:spcBef>
            <a:spcAft>
              <a:spcPct val="15000"/>
            </a:spcAft>
            <a:buChar char="•"/>
          </a:pPr>
          <a:r>
            <a:rPr lang="tr-TR" sz="2200" kern="1200"/>
            <a:t>Patients &lt;18 and&gt; 80 years old</a:t>
          </a:r>
          <a:endParaRPr lang="en-US" sz="2200" kern="1200"/>
        </a:p>
        <a:p>
          <a:pPr marL="228600" lvl="1" indent="-228600" algn="l" defTabSz="977900">
            <a:lnSpc>
              <a:spcPct val="90000"/>
            </a:lnSpc>
            <a:spcBef>
              <a:spcPct val="0"/>
            </a:spcBef>
            <a:spcAft>
              <a:spcPct val="15000"/>
            </a:spcAft>
            <a:buChar char="•"/>
          </a:pPr>
          <a:r>
            <a:rPr lang="tr-TR" sz="2200" kern="1200" dirty="0" err="1"/>
            <a:t>Patients</a:t>
          </a:r>
          <a:r>
            <a:rPr lang="tr-TR" sz="2200" kern="1200" dirty="0"/>
            <a:t> </a:t>
          </a:r>
          <a:r>
            <a:rPr lang="tr-TR" sz="2200" kern="1200" dirty="0" err="1"/>
            <a:t>with</a:t>
          </a:r>
          <a:r>
            <a:rPr lang="tr-TR" sz="2200" kern="1200" dirty="0"/>
            <a:t> </a:t>
          </a:r>
          <a:r>
            <a:rPr lang="tr-TR" sz="2200" kern="1200" dirty="0" err="1"/>
            <a:t>Chronic</a:t>
          </a:r>
          <a:r>
            <a:rPr lang="tr-TR" sz="2200" kern="1200" dirty="0"/>
            <a:t> </a:t>
          </a:r>
          <a:r>
            <a:rPr lang="tr-TR" sz="2200" kern="1200" dirty="0" err="1"/>
            <a:t>Renal</a:t>
          </a:r>
          <a:r>
            <a:rPr lang="tr-TR" sz="2200" kern="1200" dirty="0"/>
            <a:t> </a:t>
          </a:r>
          <a:r>
            <a:rPr lang="tr-TR" sz="2200" kern="1200" dirty="0" err="1"/>
            <a:t>Failure</a:t>
          </a:r>
          <a:endParaRPr lang="en-US" sz="2200" kern="1200" dirty="0"/>
        </a:p>
        <a:p>
          <a:pPr marL="228600" lvl="1" indent="-228600" algn="l" defTabSz="977900">
            <a:lnSpc>
              <a:spcPct val="90000"/>
            </a:lnSpc>
            <a:spcBef>
              <a:spcPct val="0"/>
            </a:spcBef>
            <a:spcAft>
              <a:spcPct val="15000"/>
            </a:spcAft>
            <a:buChar char="•"/>
          </a:pPr>
          <a:r>
            <a:rPr lang="tr-TR" sz="2200" kern="1200"/>
            <a:t>Being pregnant </a:t>
          </a:r>
          <a:endParaRPr lang="en-US" sz="2200" kern="1200"/>
        </a:p>
      </dsp:txBody>
      <dsp:txXfrm>
        <a:off x="5887846" y="905400"/>
        <a:ext cx="5164729" cy="3623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23ECD-79BA-4D34-B433-2B900C64D73B}">
      <dsp:nvSpPr>
        <dsp:cNvPr id="0" name=""/>
        <dsp:cNvSpPr/>
      </dsp:nvSpPr>
      <dsp:spPr>
        <a:xfrm>
          <a:off x="152049" y="1747899"/>
          <a:ext cx="1304800" cy="13048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81FCCA-2B17-46BC-AC07-D69170E079A5}">
      <dsp:nvSpPr>
        <dsp:cNvPr id="0" name=""/>
        <dsp:cNvSpPr/>
      </dsp:nvSpPr>
      <dsp:spPr>
        <a:xfrm>
          <a:off x="426057" y="2021907"/>
          <a:ext cx="756784" cy="7567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90624B-58C0-40F8-AB58-508ADC9E9965}">
      <dsp:nvSpPr>
        <dsp:cNvPr id="0" name=""/>
        <dsp:cNvSpPr/>
      </dsp:nvSpPr>
      <dsp:spPr>
        <a:xfrm>
          <a:off x="1736450" y="1747899"/>
          <a:ext cx="3075600" cy="1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a:t>The results of the present study show that follow-up of renal colic patients with biochemical parameters is as significant as follow-up with imaging methods. </a:t>
          </a:r>
          <a:endParaRPr lang="en-US" sz="1600" kern="1200"/>
        </a:p>
      </dsp:txBody>
      <dsp:txXfrm>
        <a:off x="1736450" y="1747899"/>
        <a:ext cx="3075600" cy="1304800"/>
      </dsp:txXfrm>
    </dsp:sp>
    <dsp:sp modelId="{10B1C029-D56B-4526-91D5-CF742B0D5445}">
      <dsp:nvSpPr>
        <dsp:cNvPr id="0" name=""/>
        <dsp:cNvSpPr/>
      </dsp:nvSpPr>
      <dsp:spPr>
        <a:xfrm>
          <a:off x="5347950" y="1747899"/>
          <a:ext cx="1304800" cy="13048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B2318F-6DA3-4790-94B0-6829F8084086}">
      <dsp:nvSpPr>
        <dsp:cNvPr id="0" name=""/>
        <dsp:cNvSpPr/>
      </dsp:nvSpPr>
      <dsp:spPr>
        <a:xfrm>
          <a:off x="5621958" y="2021907"/>
          <a:ext cx="756784" cy="7567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CDFABA-D671-4000-A7C3-E90120D3D3AE}">
      <dsp:nvSpPr>
        <dsp:cNvPr id="0" name=""/>
        <dsp:cNvSpPr/>
      </dsp:nvSpPr>
      <dsp:spPr>
        <a:xfrm>
          <a:off x="6932350" y="1747899"/>
          <a:ext cx="3075600" cy="130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a:t>It is possible for patients to be discharged by looking at their creatinine values.</a:t>
          </a:r>
          <a:endParaRPr lang="en-US" sz="1600" kern="1200"/>
        </a:p>
      </dsp:txBody>
      <dsp:txXfrm>
        <a:off x="6932350" y="1747899"/>
        <a:ext cx="3075600" cy="13048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52BC5-BBF8-4B6E-A251-3FAC69857547}" type="datetimeFigureOut">
              <a:rPr lang="tr-TR" smtClean="0"/>
              <a:t>1.06.2021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33D041-78CE-40F7-9CF6-CE11F4E7ADCD}" type="slidenum">
              <a:rPr lang="tr-TR" smtClean="0"/>
              <a:t>‹#›</a:t>
            </a:fld>
            <a:endParaRPr lang="tr-TR"/>
          </a:p>
        </p:txBody>
      </p:sp>
    </p:spTree>
    <p:extLst>
      <p:ext uri="{BB962C8B-B14F-4D97-AF65-F5344CB8AC3E}">
        <p14:creationId xmlns:p14="http://schemas.microsoft.com/office/powerpoint/2010/main" val="234635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15417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09380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141088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056990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416002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AFF97B-3108-4BC0-89AD-6C2AC4F8E19E}"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7572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AFF97B-3108-4BC0-89AD-6C2AC4F8E19E}" type="datetimeFigureOut">
              <a:rPr lang="tr-TR" smtClean="0"/>
              <a:t>1.06.2021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14136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AAFF97B-3108-4BC0-89AD-6C2AC4F8E19E}" type="datetimeFigureOut">
              <a:rPr lang="tr-TR" smtClean="0"/>
              <a:t>1.06.2021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94597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FF97B-3108-4BC0-89AD-6C2AC4F8E19E}" type="datetimeFigureOut">
              <a:rPr lang="tr-TR" smtClean="0"/>
              <a:t>1.06.2021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80103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AFF97B-3108-4BC0-89AD-6C2AC4F8E19E}"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283377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AFF97B-3108-4BC0-89AD-6C2AC4F8E19E}"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27962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8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FF97B-3108-4BC0-89AD-6C2AC4F8E19E}" type="datetimeFigureOut">
              <a:rPr lang="tr-TR" smtClean="0"/>
              <a:t>1.06.2021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3B194-F800-47E6-BD5B-616435BD13D4}" type="slidenum">
              <a:rPr lang="tr-TR" smtClean="0"/>
              <a:t>‹#›</a:t>
            </a:fld>
            <a:endParaRPr lang="tr-TR"/>
          </a:p>
        </p:txBody>
      </p:sp>
    </p:spTree>
    <p:extLst>
      <p:ext uri="{BB962C8B-B14F-4D97-AF65-F5344CB8AC3E}">
        <p14:creationId xmlns:p14="http://schemas.microsoft.com/office/powerpoint/2010/main" val="3922238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EC73955F-7CD2-413B-82AC-203BC8FA9FB1}"/>
              </a:ext>
            </a:extLst>
          </p:cNvPr>
          <p:cNvSpPr>
            <a:spLocks noGrp="1"/>
          </p:cNvSpPr>
          <p:nvPr/>
        </p:nvSpPr>
        <p:spPr>
          <a:xfrm>
            <a:off x="-115019" y="-200354"/>
            <a:ext cx="11243094" cy="2387600"/>
          </a:xfrm>
          <a:prstGeom prst="rect">
            <a:avLst/>
          </a:prstGeom>
          <a:noFill/>
          <a:ln>
            <a:no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3200" dirty="0">
              <a:solidFill>
                <a:schemeClr val="bg1"/>
              </a:solidFill>
              <a:ea typeface="+mj-lt"/>
              <a:cs typeface="+mj-lt"/>
            </a:endParaRPr>
          </a:p>
        </p:txBody>
      </p:sp>
      <p:sp>
        <p:nvSpPr>
          <p:cNvPr id="4" name="Başlık 1">
            <a:extLst>
              <a:ext uri="{FF2B5EF4-FFF2-40B4-BE49-F238E27FC236}">
                <a16:creationId xmlns:a16="http://schemas.microsoft.com/office/drawing/2014/main" id="{CA67D174-776F-4507-9D6F-194B41DA50E7}"/>
              </a:ext>
            </a:extLst>
          </p:cNvPr>
          <p:cNvSpPr txBox="1">
            <a:spLocks/>
          </p:cNvSpPr>
          <p:nvPr/>
        </p:nvSpPr>
        <p:spPr>
          <a:xfrm>
            <a:off x="1617031" y="1908300"/>
            <a:ext cx="8957937" cy="25939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7000"/>
              </a:lnSpc>
              <a:spcAft>
                <a:spcPts val="800"/>
              </a:spcAft>
            </a:pPr>
            <a:r>
              <a:rPr lang="tr-TR" sz="4000" dirty="0">
                <a:latin typeface="Times New Roman" panose="02020603050405020304" pitchFamily="18" charset="0"/>
                <a:ea typeface="Calibri" panose="020F0502020204030204" pitchFamily="34" charset="0"/>
                <a:cs typeface="Arial" panose="020B0604020202020204" pitchFamily="34" charset="0"/>
              </a:rPr>
              <a:t>Evaluation of </a:t>
            </a:r>
            <a:r>
              <a:rPr lang="tr-TR" sz="4000" dirty="0" err="1">
                <a:latin typeface="Times New Roman" panose="02020603050405020304" pitchFamily="18" charset="0"/>
                <a:ea typeface="Calibri" panose="020F0502020204030204" pitchFamily="34" charset="0"/>
                <a:cs typeface="Arial" panose="020B0604020202020204" pitchFamily="34" charset="0"/>
              </a:rPr>
              <a:t>Biochemical</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Parameters</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and</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Imaging</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Methods</a:t>
            </a:r>
            <a:r>
              <a:rPr lang="tr-TR" sz="4000" dirty="0">
                <a:latin typeface="Times New Roman" panose="02020603050405020304" pitchFamily="18" charset="0"/>
                <a:ea typeface="Calibri" panose="020F0502020204030204" pitchFamily="34" charset="0"/>
                <a:cs typeface="Arial" panose="020B0604020202020204" pitchFamily="34" charset="0"/>
              </a:rPr>
              <a:t> in Management of </a:t>
            </a:r>
            <a:r>
              <a:rPr lang="tr-TR" sz="4000" dirty="0" err="1">
                <a:latin typeface="Times New Roman" panose="02020603050405020304" pitchFamily="18" charset="0"/>
                <a:ea typeface="Calibri" panose="020F0502020204030204" pitchFamily="34" charset="0"/>
                <a:cs typeface="Arial" panose="020B0604020202020204" pitchFamily="34" charset="0"/>
              </a:rPr>
              <a:t>Patients</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with</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Renal</a:t>
            </a:r>
            <a:r>
              <a:rPr lang="tr-TR" sz="4000" dirty="0">
                <a:latin typeface="Times New Roman" panose="02020603050405020304" pitchFamily="18" charset="0"/>
                <a:ea typeface="Calibri" panose="020F0502020204030204" pitchFamily="34" charset="0"/>
                <a:cs typeface="Arial" panose="020B0604020202020204" pitchFamily="34" charset="0"/>
              </a:rPr>
              <a:t> </a:t>
            </a:r>
            <a:r>
              <a:rPr lang="tr-TR" sz="4000" dirty="0" err="1">
                <a:latin typeface="Times New Roman" panose="02020603050405020304" pitchFamily="18" charset="0"/>
                <a:ea typeface="Calibri" panose="020F0502020204030204" pitchFamily="34" charset="0"/>
                <a:cs typeface="Arial" panose="020B0604020202020204" pitchFamily="34" charset="0"/>
              </a:rPr>
              <a:t>Colic</a:t>
            </a:r>
            <a:endParaRPr lang="tr-TR" sz="4000" dirty="0">
              <a:latin typeface="Calibri" panose="020F0502020204030204" pitchFamily="34" charset="0"/>
              <a:ea typeface="Calibri" panose="020F0502020204030204" pitchFamily="34" charset="0"/>
              <a:cs typeface="Arial" panose="020B0604020202020204" pitchFamily="34" charset="0"/>
            </a:endParaRPr>
          </a:p>
        </p:txBody>
      </p:sp>
      <p:sp>
        <p:nvSpPr>
          <p:cNvPr id="5" name="Alt Başlık 2">
            <a:extLst>
              <a:ext uri="{FF2B5EF4-FFF2-40B4-BE49-F238E27FC236}">
                <a16:creationId xmlns:a16="http://schemas.microsoft.com/office/drawing/2014/main" id="{373CC0AF-9CF5-44EF-8C94-10B038649E4B}"/>
              </a:ext>
            </a:extLst>
          </p:cNvPr>
          <p:cNvSpPr txBox="1">
            <a:spLocks/>
          </p:cNvSpPr>
          <p:nvPr/>
        </p:nvSpPr>
        <p:spPr>
          <a:xfrm>
            <a:off x="3448994" y="4502275"/>
            <a:ext cx="5890949" cy="163726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tr-TR" sz="1100" b="1" dirty="0">
                <a:latin typeface="Times New Roman" panose="02020603050405020304" pitchFamily="18" charset="0"/>
                <a:ea typeface="Calibri" panose="020F0502020204030204" pitchFamily="34" charset="0"/>
                <a:cs typeface="Arial" panose="020B0604020202020204" pitchFamily="34" charset="0"/>
              </a:rPr>
              <a:t>Zeynep Akdemir</a:t>
            </a:r>
            <a:r>
              <a:rPr lang="tr-TR" sz="1100" b="1" baseline="30000" dirty="0">
                <a:latin typeface="Times New Roman" panose="02020603050405020304" pitchFamily="18" charset="0"/>
                <a:ea typeface="Calibri" panose="020F0502020204030204" pitchFamily="34" charset="0"/>
                <a:cs typeface="Arial" panose="020B0604020202020204" pitchFamily="34" charset="0"/>
              </a:rPr>
              <a:t>1</a:t>
            </a:r>
            <a:r>
              <a:rPr lang="tr-TR" sz="1100" b="1" dirty="0">
                <a:latin typeface="Times New Roman" panose="02020603050405020304" pitchFamily="18" charset="0"/>
                <a:ea typeface="Calibri" panose="020F0502020204030204" pitchFamily="34" charset="0"/>
                <a:cs typeface="Arial" panose="020B0604020202020204" pitchFamily="34" charset="0"/>
              </a:rPr>
              <a:t>, </a:t>
            </a:r>
            <a:r>
              <a:rPr lang="tr-TR" sz="1100" b="1" dirty="0" err="1">
                <a:latin typeface="Times New Roman" panose="02020603050405020304" pitchFamily="18" charset="0"/>
                <a:ea typeface="Calibri" panose="020F0502020204030204" pitchFamily="34" charset="0"/>
                <a:cs typeface="Arial" panose="020B0604020202020204" pitchFamily="34" charset="0"/>
              </a:rPr>
              <a:t>Cevper</a:t>
            </a:r>
            <a:r>
              <a:rPr lang="tr-TR" sz="1100" b="1" dirty="0">
                <a:latin typeface="Times New Roman" panose="02020603050405020304" pitchFamily="18" charset="0"/>
                <a:ea typeface="Calibri" panose="020F0502020204030204" pitchFamily="34" charset="0"/>
                <a:cs typeface="Arial" panose="020B0604020202020204" pitchFamily="34" charset="0"/>
              </a:rPr>
              <a:t> Ersöz</a:t>
            </a:r>
            <a:r>
              <a:rPr lang="tr-TR" sz="1100" b="1" baseline="30000" dirty="0">
                <a:latin typeface="Times New Roman" panose="02020603050405020304" pitchFamily="18" charset="0"/>
                <a:ea typeface="Calibri" panose="020F0502020204030204" pitchFamily="34" charset="0"/>
                <a:cs typeface="Arial" panose="020B0604020202020204" pitchFamily="34" charset="0"/>
              </a:rPr>
              <a:t>2</a:t>
            </a:r>
            <a:endParaRPr lang="tr-TR" sz="1100" b="1"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1100" baseline="30000" dirty="0">
                <a:latin typeface="Times New Roman" panose="02020603050405020304" pitchFamily="18" charset="0"/>
                <a:ea typeface="Calibri" panose="020F0502020204030204" pitchFamily="34" charset="0"/>
                <a:cs typeface="Arial" panose="020B0604020202020204" pitchFamily="34" charset="0"/>
              </a:rPr>
              <a:t>1</a:t>
            </a:r>
            <a:r>
              <a:rPr lang="tr-TR" sz="1100" dirty="0">
                <a:latin typeface="Times New Roman" panose="02020603050405020304" pitchFamily="18" charset="0"/>
                <a:ea typeface="Calibri" panose="020F0502020204030204" pitchFamily="34" charset="0"/>
                <a:cs typeface="Arial" panose="020B0604020202020204" pitchFamily="34" charset="0"/>
              </a:rPr>
              <a:t> </a:t>
            </a:r>
            <a:r>
              <a:rPr lang="tr-TR" sz="1100" dirty="0" err="1">
                <a:latin typeface="Times New Roman" panose="02020603050405020304" pitchFamily="18" charset="0"/>
                <a:ea typeface="Calibri" panose="020F0502020204030204" pitchFamily="34" charset="0"/>
                <a:cs typeface="Arial" panose="020B0604020202020204" pitchFamily="34" charset="0"/>
              </a:rPr>
              <a:t>Bezmialem</a:t>
            </a:r>
            <a:r>
              <a:rPr lang="tr-TR" sz="1100" dirty="0">
                <a:latin typeface="Times New Roman" panose="02020603050405020304" pitchFamily="18" charset="0"/>
                <a:ea typeface="Calibri" panose="020F0502020204030204" pitchFamily="34" charset="0"/>
                <a:cs typeface="Arial" panose="020B0604020202020204" pitchFamily="34" charset="0"/>
              </a:rPr>
              <a:t> </a:t>
            </a:r>
            <a:r>
              <a:rPr lang="tr-TR" sz="1100" dirty="0" err="1">
                <a:latin typeface="Times New Roman" panose="02020603050405020304" pitchFamily="18" charset="0"/>
                <a:ea typeface="Calibri" panose="020F0502020204030204" pitchFamily="34" charset="0"/>
                <a:cs typeface="Arial" panose="020B0604020202020204" pitchFamily="34" charset="0"/>
              </a:rPr>
              <a:t>Vakif</a:t>
            </a:r>
            <a:r>
              <a:rPr lang="tr-TR" sz="1100" dirty="0">
                <a:latin typeface="Times New Roman" panose="02020603050405020304" pitchFamily="18" charset="0"/>
                <a:ea typeface="Calibri" panose="020F0502020204030204" pitchFamily="34" charset="0"/>
                <a:cs typeface="Arial" panose="020B0604020202020204" pitchFamily="34" charset="0"/>
              </a:rPr>
              <a:t> </a:t>
            </a:r>
            <a:r>
              <a:rPr lang="tr-TR" sz="1100" dirty="0" err="1">
                <a:latin typeface="Times New Roman" panose="02020603050405020304" pitchFamily="18" charset="0"/>
                <a:ea typeface="Calibri" panose="020F0502020204030204" pitchFamily="34" charset="0"/>
                <a:cs typeface="Arial" panose="020B0604020202020204" pitchFamily="34" charset="0"/>
              </a:rPr>
              <a:t>University</a:t>
            </a:r>
            <a:r>
              <a:rPr lang="tr-TR" sz="1100" dirty="0">
                <a:latin typeface="Times New Roman" panose="02020603050405020304" pitchFamily="18" charset="0"/>
                <a:ea typeface="Calibri" panose="020F0502020204030204" pitchFamily="34" charset="0"/>
                <a:cs typeface="Arial" panose="020B0604020202020204" pitchFamily="34" charset="0"/>
              </a:rPr>
              <a:t> School of </a:t>
            </a:r>
            <a:r>
              <a:rPr lang="tr-TR" sz="1100" dirty="0" err="1">
                <a:latin typeface="Times New Roman" panose="02020603050405020304" pitchFamily="18" charset="0"/>
                <a:ea typeface="Calibri" panose="020F0502020204030204" pitchFamily="34" charset="0"/>
                <a:cs typeface="Arial" panose="020B0604020202020204" pitchFamily="34" charset="0"/>
              </a:rPr>
              <a:t>Medicine</a:t>
            </a:r>
            <a:r>
              <a:rPr lang="tr-TR" sz="1100" dirty="0">
                <a:latin typeface="Times New Roman" panose="02020603050405020304" pitchFamily="18" charset="0"/>
                <a:ea typeface="Calibri" panose="020F0502020204030204" pitchFamily="34" charset="0"/>
                <a:cs typeface="Arial" panose="020B0604020202020204" pitchFamily="34" charset="0"/>
              </a:rPr>
              <a:t>, İstanbul, </a:t>
            </a:r>
            <a:r>
              <a:rPr lang="tr-TR" sz="1100" dirty="0" err="1">
                <a:latin typeface="Times New Roman" panose="02020603050405020304" pitchFamily="18" charset="0"/>
                <a:ea typeface="Calibri" panose="020F0502020204030204" pitchFamily="34" charset="0"/>
                <a:cs typeface="Arial" panose="020B0604020202020204" pitchFamily="34" charset="0"/>
              </a:rPr>
              <a:t>Turkey</a:t>
            </a:r>
            <a:r>
              <a:rPr lang="tr-TR" sz="1100" dirty="0">
                <a:latin typeface="Times New Roman" panose="02020603050405020304" pitchFamily="18" charset="0"/>
                <a:ea typeface="Calibri" panose="020F0502020204030204" pitchFamily="34" charset="0"/>
                <a:cs typeface="Arial" panose="020B0604020202020204" pitchFamily="34" charset="0"/>
              </a:rPr>
              <a:t> </a:t>
            </a:r>
            <a:endParaRPr lang="tr-TR" sz="11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1100" baseline="30000" dirty="0">
                <a:latin typeface="Times New Roman" panose="02020603050405020304" pitchFamily="18" charset="0"/>
                <a:ea typeface="Calibri" panose="020F0502020204030204" pitchFamily="34" charset="0"/>
                <a:cs typeface="Arial" panose="020B0604020202020204" pitchFamily="34" charset="0"/>
              </a:rPr>
              <a:t>2 </a:t>
            </a:r>
            <a:r>
              <a:rPr lang="tr-TR" sz="1100" dirty="0" err="1">
                <a:latin typeface="Times New Roman" panose="02020603050405020304" pitchFamily="18" charset="0"/>
                <a:ea typeface="Calibri" panose="020F0502020204030204" pitchFamily="34" charset="0"/>
                <a:cs typeface="Arial" panose="020B0604020202020204" pitchFamily="34" charset="0"/>
              </a:rPr>
              <a:t>Department</a:t>
            </a:r>
            <a:r>
              <a:rPr lang="tr-TR" sz="1100" dirty="0">
                <a:latin typeface="Times New Roman" panose="02020603050405020304" pitchFamily="18" charset="0"/>
                <a:ea typeface="Calibri" panose="020F0502020204030204" pitchFamily="34" charset="0"/>
                <a:cs typeface="Arial" panose="020B0604020202020204" pitchFamily="34" charset="0"/>
              </a:rPr>
              <a:t> of </a:t>
            </a:r>
            <a:r>
              <a:rPr lang="tr-TR" sz="1100" dirty="0" err="1">
                <a:latin typeface="Times New Roman" panose="02020603050405020304" pitchFamily="18" charset="0"/>
                <a:ea typeface="Calibri" panose="020F0502020204030204" pitchFamily="34" charset="0"/>
                <a:cs typeface="Arial" panose="020B0604020202020204" pitchFamily="34" charset="0"/>
              </a:rPr>
              <a:t>Urology</a:t>
            </a:r>
            <a:r>
              <a:rPr lang="tr-TR" sz="1100" dirty="0">
                <a:latin typeface="Times New Roman" panose="02020603050405020304" pitchFamily="18" charset="0"/>
                <a:ea typeface="Calibri" panose="020F0502020204030204" pitchFamily="34" charset="0"/>
                <a:cs typeface="Arial" panose="020B0604020202020204" pitchFamily="34" charset="0"/>
              </a:rPr>
              <a:t>, </a:t>
            </a:r>
            <a:r>
              <a:rPr lang="tr-TR" sz="1100" dirty="0" err="1">
                <a:latin typeface="Times New Roman" panose="02020603050405020304" pitchFamily="18" charset="0"/>
                <a:ea typeface="Calibri" panose="020F0502020204030204" pitchFamily="34" charset="0"/>
                <a:cs typeface="Arial" panose="020B0604020202020204" pitchFamily="34" charset="0"/>
              </a:rPr>
              <a:t>Bezmialem</a:t>
            </a:r>
            <a:r>
              <a:rPr lang="tr-TR" sz="1100" dirty="0">
                <a:latin typeface="Times New Roman" panose="02020603050405020304" pitchFamily="18" charset="0"/>
                <a:ea typeface="Calibri" panose="020F0502020204030204" pitchFamily="34" charset="0"/>
                <a:cs typeface="Arial" panose="020B0604020202020204" pitchFamily="34" charset="0"/>
              </a:rPr>
              <a:t> </a:t>
            </a:r>
            <a:r>
              <a:rPr lang="tr-TR" sz="1100" dirty="0" err="1">
                <a:latin typeface="Times New Roman" panose="02020603050405020304" pitchFamily="18" charset="0"/>
                <a:ea typeface="Calibri" panose="020F0502020204030204" pitchFamily="34" charset="0"/>
                <a:cs typeface="Arial" panose="020B0604020202020204" pitchFamily="34" charset="0"/>
              </a:rPr>
              <a:t>Vakif</a:t>
            </a:r>
            <a:r>
              <a:rPr lang="tr-TR" sz="1100" dirty="0">
                <a:latin typeface="Times New Roman" panose="02020603050405020304" pitchFamily="18" charset="0"/>
                <a:ea typeface="Calibri" panose="020F0502020204030204" pitchFamily="34" charset="0"/>
                <a:cs typeface="Arial" panose="020B0604020202020204" pitchFamily="34" charset="0"/>
              </a:rPr>
              <a:t> </a:t>
            </a:r>
            <a:r>
              <a:rPr lang="tr-TR" sz="1100" dirty="0" err="1">
                <a:latin typeface="Times New Roman" panose="02020603050405020304" pitchFamily="18" charset="0"/>
                <a:ea typeface="Calibri" panose="020F0502020204030204" pitchFamily="34" charset="0"/>
                <a:cs typeface="Arial" panose="020B0604020202020204" pitchFamily="34" charset="0"/>
              </a:rPr>
              <a:t>University</a:t>
            </a:r>
            <a:r>
              <a:rPr lang="tr-TR" sz="1100" dirty="0">
                <a:latin typeface="Times New Roman" panose="02020603050405020304" pitchFamily="18" charset="0"/>
                <a:ea typeface="Calibri" panose="020F0502020204030204" pitchFamily="34" charset="0"/>
                <a:cs typeface="Arial" panose="020B0604020202020204" pitchFamily="34" charset="0"/>
              </a:rPr>
              <a:t> School of </a:t>
            </a:r>
            <a:r>
              <a:rPr lang="tr-TR" sz="1100" dirty="0" err="1">
                <a:latin typeface="Times New Roman" panose="02020603050405020304" pitchFamily="18" charset="0"/>
                <a:ea typeface="Calibri" panose="020F0502020204030204" pitchFamily="34" charset="0"/>
                <a:cs typeface="Arial" panose="020B0604020202020204" pitchFamily="34" charset="0"/>
              </a:rPr>
              <a:t>Medicine</a:t>
            </a:r>
            <a:r>
              <a:rPr lang="tr-TR" sz="1100" dirty="0">
                <a:latin typeface="Times New Roman" panose="02020603050405020304" pitchFamily="18" charset="0"/>
                <a:ea typeface="Calibri" panose="020F0502020204030204" pitchFamily="34" charset="0"/>
                <a:cs typeface="Arial" panose="020B0604020202020204" pitchFamily="34" charset="0"/>
              </a:rPr>
              <a:t>, İstanbul, </a:t>
            </a:r>
            <a:r>
              <a:rPr lang="tr-TR" sz="1100" dirty="0" err="1">
                <a:latin typeface="Times New Roman" panose="02020603050405020304" pitchFamily="18" charset="0"/>
                <a:ea typeface="Calibri" panose="020F0502020204030204" pitchFamily="34" charset="0"/>
                <a:cs typeface="Arial" panose="020B0604020202020204" pitchFamily="34" charset="0"/>
              </a:rPr>
              <a:t>Turkey</a:t>
            </a:r>
            <a:endParaRPr lang="tr-TR"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6729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a:extLst>
              <a:ext uri="{FF2B5EF4-FFF2-40B4-BE49-F238E27FC236}">
                <a16:creationId xmlns:a16="http://schemas.microsoft.com/office/drawing/2014/main" id="{A45A9952-012A-4E3D-A216-BD407F750306}"/>
              </a:ext>
            </a:extLst>
          </p:cNvPr>
          <p:cNvSpPr>
            <a:spLocks noGrp="1"/>
          </p:cNvSpPr>
          <p:nvPr>
            <p:ph type="body" sz="half" idx="2"/>
          </p:nvPr>
        </p:nvSpPr>
        <p:spPr>
          <a:xfrm>
            <a:off x="696015" y="1712343"/>
            <a:ext cx="10660840" cy="3811588"/>
          </a:xfrm>
        </p:spPr>
        <p:txBody>
          <a:bodyPr vert="horz" lIns="91440" tIns="45720" rIns="91440" bIns="45720" rtlCol="0" anchor="t">
            <a:normAutofit/>
          </a:bodyPr>
          <a:lstStyle/>
          <a:p>
            <a:pPr marL="285750" indent="-285750">
              <a:buFont typeface="Wingdings" panose="020B0604020202020204" pitchFamily="34" charset="0"/>
              <a:buChar char="Ø"/>
            </a:pPr>
            <a:endParaRPr lang="tr-TR" sz="1800" dirty="0">
              <a:ea typeface="+mn-lt"/>
              <a:cs typeface="+mn-lt"/>
            </a:endParaRPr>
          </a:p>
          <a:p>
            <a:pPr marL="285750" indent="-285750">
              <a:buFont typeface="Wingdings" panose="020B0604020202020204" pitchFamily="34" charset="0"/>
              <a:buChar char="Ø"/>
            </a:pPr>
            <a:endParaRPr lang="tr-TR" sz="1800" dirty="0">
              <a:ea typeface="+mn-lt"/>
              <a:cs typeface="+mn-lt"/>
            </a:endParaRPr>
          </a:p>
          <a:p>
            <a:r>
              <a:rPr lang="tr-TR" sz="1800" dirty="0">
                <a:cs typeface="Calibri" panose="020F0502020204030204"/>
              </a:rPr>
              <a:t>      </a:t>
            </a:r>
            <a:r>
              <a:rPr lang="tr-TR" sz="4000" dirty="0">
                <a:cs typeface="Calibri" panose="020F0502020204030204"/>
              </a:rPr>
              <a:t>THANKS FOR LISTENING…</a:t>
            </a:r>
          </a:p>
        </p:txBody>
      </p:sp>
    </p:spTree>
    <p:extLst>
      <p:ext uri="{BB962C8B-B14F-4D97-AF65-F5344CB8AC3E}">
        <p14:creationId xmlns:p14="http://schemas.microsoft.com/office/powerpoint/2010/main" val="324403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pPr algn="ctr"/>
            <a:endParaRPr lang="tr-TR" sz="1800" b="1" dirty="0">
              <a:ea typeface="+mj-lt"/>
              <a:cs typeface="+mj-lt"/>
            </a:endParaRPr>
          </a:p>
        </p:txBody>
      </p:sp>
      <p:sp>
        <p:nvSpPr>
          <p:cNvPr id="3" name="Başlık 1">
            <a:extLst>
              <a:ext uri="{FF2B5EF4-FFF2-40B4-BE49-F238E27FC236}">
                <a16:creationId xmlns:a16="http://schemas.microsoft.com/office/drawing/2014/main" id="{4030FB43-ADDE-4C67-9673-A0AB6D49C7A6}"/>
              </a:ext>
            </a:extLst>
          </p:cNvPr>
          <p:cNvSpPr txBox="1">
            <a:spLocks/>
          </p:cNvSpPr>
          <p:nvPr/>
        </p:nvSpPr>
        <p:spPr>
          <a:xfrm>
            <a:off x="609600" y="274638"/>
            <a:ext cx="10160000" cy="1143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tr-TR" sz="4800" b="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Introduction</a:t>
            </a:r>
            <a:endParaRPr lang="tr-TR" dirty="0">
              <a:solidFill>
                <a:schemeClr val="bg1"/>
              </a:solidFill>
            </a:endParaRPr>
          </a:p>
        </p:txBody>
      </p:sp>
      <p:graphicFrame>
        <p:nvGraphicFramePr>
          <p:cNvPr id="10" name="İçerik Yer Tutucusu 2">
            <a:extLst>
              <a:ext uri="{FF2B5EF4-FFF2-40B4-BE49-F238E27FC236}">
                <a16:creationId xmlns:a16="http://schemas.microsoft.com/office/drawing/2014/main" id="{215460AB-5BB0-4FFD-9E55-F67CAA02B706}"/>
              </a:ext>
            </a:extLst>
          </p:cNvPr>
          <p:cNvGraphicFramePr/>
          <p:nvPr/>
        </p:nvGraphicFramePr>
        <p:xfrm>
          <a:off x="609600" y="1782762"/>
          <a:ext cx="9662864"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330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846066" y="1655665"/>
            <a:ext cx="9825417" cy="4687169"/>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latin typeface="Calibri"/>
              <a:cs typeface="Calibri"/>
            </a:endParaRPr>
          </a:p>
          <a:p>
            <a:pPr marL="285750" indent="-285750">
              <a:buFont typeface="Wingdings" panose="05000000000000000000" pitchFamily="2" charset="2"/>
              <a:buChar char="Ø"/>
            </a:pPr>
            <a:endParaRPr lang="tr-TR" sz="1800" b="1" dirty="0">
              <a:latin typeface="Calibri"/>
              <a:cs typeface="Calibri"/>
            </a:endParaRPr>
          </a:p>
          <a:p>
            <a:pPr marL="285750" indent="-285750">
              <a:buFont typeface="Wingdings" panose="05000000000000000000" pitchFamily="2" charset="2"/>
              <a:buChar char="Ø"/>
            </a:pPr>
            <a:endParaRPr lang="tr-TR" sz="1800" dirty="0">
              <a:latin typeface="Times New Roman" panose="02020603050405020304" pitchFamily="18" charset="0"/>
              <a:cs typeface="Times New Roman" panose="02020603050405020304" pitchFamily="18" charset="0"/>
            </a:endParaRPr>
          </a:p>
        </p:txBody>
      </p:sp>
      <p:sp>
        <p:nvSpPr>
          <p:cNvPr id="5" name="Başlık 1">
            <a:extLst>
              <a:ext uri="{FF2B5EF4-FFF2-40B4-BE49-F238E27FC236}">
                <a16:creationId xmlns:a16="http://schemas.microsoft.com/office/drawing/2014/main" id="{761EE7E1-CE0D-495A-ABB9-6A6556E419A4}"/>
              </a:ext>
            </a:extLst>
          </p:cNvPr>
          <p:cNvSpPr txBox="1">
            <a:spLocks/>
          </p:cNvSpPr>
          <p:nvPr/>
        </p:nvSpPr>
        <p:spPr>
          <a:xfrm>
            <a:off x="609600" y="274638"/>
            <a:ext cx="10160000" cy="1143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tr-TR" sz="4800" b="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Method</a:t>
            </a:r>
            <a:endParaRPr lang="tr-TR" dirty="0">
              <a:solidFill>
                <a:schemeClr val="bg1"/>
              </a:solidFill>
            </a:endParaRPr>
          </a:p>
        </p:txBody>
      </p:sp>
      <p:sp>
        <p:nvSpPr>
          <p:cNvPr id="6" name="İçerik Yer Tutucusu 2">
            <a:extLst>
              <a:ext uri="{FF2B5EF4-FFF2-40B4-BE49-F238E27FC236}">
                <a16:creationId xmlns:a16="http://schemas.microsoft.com/office/drawing/2014/main" id="{241AAC37-9FC6-44C3-9103-03CD4BB6B0D0}"/>
              </a:ext>
            </a:extLst>
          </p:cNvPr>
          <p:cNvSpPr txBox="1">
            <a:spLocks/>
          </p:cNvSpPr>
          <p:nvPr/>
        </p:nvSpPr>
        <p:spPr>
          <a:xfrm>
            <a:off x="609600" y="1600200"/>
            <a:ext cx="8846457" cy="480060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285750" indent="-285750">
              <a:lnSpc>
                <a:spcPct val="107000"/>
              </a:lnSpc>
              <a:spcAft>
                <a:spcPts val="800"/>
              </a:spcAft>
              <a:buFont typeface="Arial" panose="020B0604020202020204" pitchFamily="34" charset="0"/>
              <a:buChar char="•"/>
            </a:pPr>
            <a:r>
              <a:rPr lang="tr-TR" sz="1800" dirty="0" err="1">
                <a:latin typeface="Times New Roman" panose="02020603050405020304" pitchFamily="18" charset="0"/>
                <a:ea typeface="Calibri" panose="020F0502020204030204" pitchFamily="34" charset="0"/>
                <a:cs typeface="Arial" panose="020B0604020202020204" pitchFamily="34" charset="0"/>
              </a:rPr>
              <a:t>Patients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who</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presented</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with</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acute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renal</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colic</a:t>
            </a:r>
            <a:r>
              <a:rPr lang="tr-TR" sz="1800" dirty="0">
                <a:latin typeface="Times New Roman" panose="02020603050405020304" pitchFamily="18" charset="0"/>
                <a:ea typeface="Calibri" panose="020F0502020204030204" pitchFamily="34" charset="0"/>
                <a:cs typeface="Arial" panose="020B0604020202020204" pitchFamily="34" charset="0"/>
              </a:rPr>
              <a:t>, had </a:t>
            </a:r>
            <a:r>
              <a:rPr lang="tr-TR" sz="1800" dirty="0" err="1">
                <a:latin typeface="Times New Roman" panose="02020603050405020304" pitchFamily="18" charset="0"/>
                <a:ea typeface="Calibri" panose="020F0502020204030204" pitchFamily="34" charset="0"/>
                <a:cs typeface="Arial" panose="020B0604020202020204" pitchFamily="34" charset="0"/>
              </a:rPr>
              <a:t>imaging</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results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and</a:t>
            </a:r>
            <a:r>
              <a:rPr lang="tr-TR" sz="1800" dirty="0">
                <a:latin typeface="Times New Roman" panose="02020603050405020304" pitchFamily="18" charset="0"/>
                <a:ea typeface="Calibri" panose="020F0502020204030204" pitchFamily="34" charset="0"/>
                <a:cs typeface="Arial" panose="020B0604020202020204" pitchFamily="34" charset="0"/>
              </a:rPr>
              <a:t> had </a:t>
            </a:r>
            <a:r>
              <a:rPr lang="tr-TR" sz="1800" dirty="0" err="1">
                <a:latin typeface="Times New Roman" panose="02020603050405020304" pitchFamily="18" charset="0"/>
                <a:ea typeface="Calibri" panose="020F0502020204030204" pitchFamily="34" charset="0"/>
                <a:cs typeface="Arial" panose="020B0604020202020204" pitchFamily="34" charset="0"/>
              </a:rPr>
              <a:t>ureteral</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stones</a:t>
            </a:r>
            <a:r>
              <a:rPr lang="tr-TR" sz="1800" dirty="0">
                <a:latin typeface="Times New Roman" panose="02020603050405020304" pitchFamily="18" charset="0"/>
                <a:ea typeface="Calibri" panose="020F0502020204030204" pitchFamily="34" charset="0"/>
                <a:cs typeface="Arial" panose="020B0604020202020204" pitchFamily="34" charset="0"/>
              </a:rPr>
              <a:t> in </a:t>
            </a:r>
            <a:r>
              <a:rPr lang="tr-TR" sz="1800" dirty="0" err="1">
                <a:latin typeface="Times New Roman" panose="02020603050405020304" pitchFamily="18" charset="0"/>
                <a:ea typeface="Calibri" panose="020F0502020204030204" pitchFamily="34" charset="0"/>
                <a:cs typeface="Arial" panose="020B0604020202020204" pitchFamily="34" charset="0"/>
              </a:rPr>
              <a:t>Bezmialem</a:t>
            </a:r>
            <a:r>
              <a:rPr lang="tr-TR" sz="1800" dirty="0">
                <a:latin typeface="Times New Roman" panose="02020603050405020304" pitchFamily="18" charset="0"/>
                <a:ea typeface="Calibri" panose="020F0502020204030204" pitchFamily="34" charset="0"/>
                <a:cs typeface="Arial" panose="020B0604020202020204" pitchFamily="34" charset="0"/>
              </a:rPr>
              <a:t> Vakıf </a:t>
            </a:r>
            <a:r>
              <a:rPr lang="tr-TR" sz="1800" dirty="0" err="1">
                <a:latin typeface="Times New Roman" panose="02020603050405020304" pitchFamily="18" charset="0"/>
                <a:ea typeface="Calibri" panose="020F0502020204030204" pitchFamily="34" charset="0"/>
                <a:cs typeface="Arial" panose="020B0604020202020204" pitchFamily="34" charset="0"/>
              </a:rPr>
              <a:t>University</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Hospital</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Emergency</a:t>
            </a:r>
            <a:r>
              <a:rPr lang="tr-TR" sz="1800" dirty="0">
                <a:latin typeface="Times New Roman" panose="02020603050405020304" pitchFamily="18" charset="0"/>
                <a:ea typeface="Calibri" panose="020F0502020204030204" pitchFamily="34" charset="0"/>
                <a:cs typeface="Arial" panose="020B0604020202020204" pitchFamily="34" charset="0"/>
              </a:rPr>
              <a:t> Service </a:t>
            </a:r>
            <a:r>
              <a:rPr lang="tr-TR" sz="1800" dirty="0" err="1">
                <a:latin typeface="Times New Roman" panose="02020603050405020304" pitchFamily="18" charset="0"/>
                <a:ea typeface="Calibri" panose="020F0502020204030204" pitchFamily="34" charset="0"/>
                <a:cs typeface="Arial" panose="020B0604020202020204" pitchFamily="34" charset="0"/>
              </a:rPr>
              <a:t>between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b="1" dirty="0" err="1">
                <a:latin typeface="Times New Roman" panose="02020603050405020304" pitchFamily="18" charset="0"/>
                <a:ea typeface="Calibri" panose="020F0502020204030204" pitchFamily="34" charset="0"/>
                <a:cs typeface="Arial" panose="020B0604020202020204" pitchFamily="34" charset="0"/>
              </a:rPr>
              <a:t>July</a:t>
            </a:r>
            <a:r>
              <a:rPr lang="tr-TR" sz="1800" b="1" dirty="0">
                <a:latin typeface="Times New Roman" panose="02020603050405020304" pitchFamily="18" charset="0"/>
                <a:ea typeface="Calibri" panose="020F0502020204030204" pitchFamily="34" charset="0"/>
                <a:cs typeface="Arial" panose="020B0604020202020204" pitchFamily="34" charset="0"/>
              </a:rPr>
              <a:t> 2016 </a:t>
            </a:r>
            <a:r>
              <a:rPr lang="tr-TR" sz="1800" b="1" dirty="0" err="1">
                <a:latin typeface="Times New Roman" panose="02020603050405020304" pitchFamily="18" charset="0"/>
                <a:ea typeface="Calibri" panose="020F0502020204030204" pitchFamily="34" charset="0"/>
                <a:cs typeface="Arial" panose="020B0604020202020204" pitchFamily="34" charset="0"/>
              </a:rPr>
              <a:t>and</a:t>
            </a:r>
            <a:r>
              <a:rPr lang="tr-TR" sz="1800" b="1" dirty="0">
                <a:latin typeface="Times New Roman" panose="02020603050405020304" pitchFamily="18" charset="0"/>
                <a:ea typeface="Calibri" panose="020F0502020204030204" pitchFamily="34" charset="0"/>
                <a:cs typeface="Arial" panose="020B0604020202020204" pitchFamily="34" charset="0"/>
              </a:rPr>
              <a:t> </a:t>
            </a:r>
            <a:r>
              <a:rPr lang="tr-TR" sz="1800" b="1" dirty="0" err="1">
                <a:latin typeface="Times New Roman" panose="02020603050405020304" pitchFamily="18" charset="0"/>
                <a:ea typeface="Calibri" panose="020F0502020204030204" pitchFamily="34" charset="0"/>
                <a:cs typeface="Arial" panose="020B0604020202020204" pitchFamily="34" charset="0"/>
              </a:rPr>
              <a:t>March</a:t>
            </a:r>
            <a:r>
              <a:rPr lang="tr-TR" sz="1800" b="1" dirty="0">
                <a:latin typeface="Times New Roman" panose="02020603050405020304" pitchFamily="18" charset="0"/>
                <a:ea typeface="Calibri" panose="020F0502020204030204" pitchFamily="34" charset="0"/>
                <a:cs typeface="Arial" panose="020B0604020202020204" pitchFamily="34" charset="0"/>
              </a:rPr>
              <a:t> 2020 </a:t>
            </a:r>
            <a:r>
              <a:rPr lang="tr-TR" sz="1800" dirty="0" err="1">
                <a:latin typeface="Times New Roman" panose="02020603050405020304" pitchFamily="18" charset="0"/>
                <a:ea typeface="Calibri" panose="020F0502020204030204" pitchFamily="34" charset="0"/>
                <a:cs typeface="Arial" panose="020B0604020202020204" pitchFamily="34" charset="0"/>
              </a:rPr>
              <a:t>was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included</a:t>
            </a:r>
            <a:r>
              <a:rPr lang="tr-TR" sz="1800" dirty="0">
                <a:latin typeface="Times New Roman" panose="02020603050405020304" pitchFamily="18" charset="0"/>
                <a:ea typeface="Calibri" panose="020F0502020204030204" pitchFamily="34" charset="0"/>
                <a:cs typeface="Arial" panose="020B0604020202020204" pitchFamily="34" charset="0"/>
              </a:rPr>
              <a:t> in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study</a:t>
            </a:r>
            <a:r>
              <a:rPr lang="tr-TR" sz="1800" dirty="0">
                <a:latin typeface="Times New Roman" panose="02020603050405020304" pitchFamily="18" charset="0"/>
                <a:ea typeface="Calibri" panose="020F0502020204030204" pitchFamily="34" charset="0"/>
                <a:cs typeface="Arial" panose="020B0604020202020204" pitchFamily="34" charset="0"/>
              </a:rPr>
              <a:t>. </a:t>
            </a:r>
          </a:p>
          <a:p>
            <a:pPr marL="285750" indent="-285750">
              <a:lnSpc>
                <a:spcPct val="107000"/>
              </a:lnSpc>
              <a:spcAft>
                <a:spcPts val="800"/>
              </a:spcAft>
              <a:buFont typeface="Arial" panose="020B0604020202020204" pitchFamily="34" charset="0"/>
              <a:buChar char="•"/>
            </a:pP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results</a:t>
            </a:r>
            <a:r>
              <a:rPr lang="tr-TR" sz="1800" dirty="0">
                <a:latin typeface="Times New Roman" panose="02020603050405020304" pitchFamily="18" charset="0"/>
                <a:ea typeface="Calibri" panose="020F0502020204030204" pitchFamily="34" charset="0"/>
                <a:cs typeface="Arial" panose="020B0604020202020204" pitchFamily="34" charset="0"/>
              </a:rPr>
              <a:t> of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laboratory</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creatinine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and</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imaging</a:t>
            </a:r>
            <a:r>
              <a:rPr lang="tr-TR" sz="1800" dirty="0">
                <a:latin typeface="Times New Roman" panose="02020603050405020304" pitchFamily="18" charset="0"/>
                <a:ea typeface="Calibri" panose="020F0502020204030204" pitchFamily="34" charset="0"/>
                <a:cs typeface="Arial" panose="020B0604020202020204" pitchFamily="34" charset="0"/>
              </a:rPr>
              <a:t> (USG, </a:t>
            </a:r>
            <a:r>
              <a:rPr lang="tr-TR" sz="1800" dirty="0" err="1">
                <a:latin typeface="Times New Roman" panose="02020603050405020304" pitchFamily="18" charset="0"/>
                <a:ea typeface="Calibri" panose="020F0502020204030204" pitchFamily="34" charset="0"/>
                <a:cs typeface="Arial" panose="020B0604020202020204" pitchFamily="34" charset="0"/>
              </a:rPr>
              <a:t>radiography</a:t>
            </a:r>
            <a:r>
              <a:rPr lang="tr-TR" sz="1800" dirty="0">
                <a:latin typeface="Times New Roman" panose="02020603050405020304" pitchFamily="18" charset="0"/>
                <a:ea typeface="Calibri" panose="020F0502020204030204" pitchFamily="34" charset="0"/>
                <a:cs typeface="Arial" panose="020B0604020202020204" pitchFamily="34" charset="0"/>
              </a:rPr>
              <a:t> of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urinary</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tract</a:t>
            </a:r>
            <a:r>
              <a:rPr lang="tr-TR" sz="1800" dirty="0">
                <a:latin typeface="Times New Roman" panose="02020603050405020304" pitchFamily="18" charset="0"/>
                <a:ea typeface="Calibri" panose="020F0502020204030204" pitchFamily="34" charset="0"/>
                <a:cs typeface="Arial" panose="020B0604020202020204" pitchFamily="34" charset="0"/>
              </a:rPr>
              <a:t>, CT) at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time of </a:t>
            </a:r>
            <a:r>
              <a:rPr lang="tr-TR" sz="1800" dirty="0" err="1">
                <a:latin typeface="Times New Roman" panose="02020603050405020304" pitchFamily="18" charset="0"/>
                <a:ea typeface="Calibri" panose="020F0502020204030204" pitchFamily="34" charset="0"/>
                <a:cs typeface="Arial" panose="020B0604020202020204" pitchFamily="34" charset="0"/>
              </a:rPr>
              <a:t>first</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admission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with</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acute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symptoms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recorded</a:t>
            </a:r>
            <a:r>
              <a:rPr lang="tr-TR" sz="1800" dirty="0">
                <a:latin typeface="Times New Roman" panose="02020603050405020304" pitchFamily="18" charset="0"/>
                <a:ea typeface="Calibri" panose="020F0502020204030204" pitchFamily="34" charset="0"/>
                <a:cs typeface="Arial" panose="020B0604020202020204" pitchFamily="34" charset="0"/>
              </a:rPr>
              <a:t> in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electronic</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health</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record</a:t>
            </a:r>
            <a:r>
              <a:rPr lang="tr-TR" sz="1800" dirty="0">
                <a:latin typeface="Times New Roman" panose="02020603050405020304" pitchFamily="18" charset="0"/>
                <a:ea typeface="Calibri" panose="020F0502020204030204" pitchFamily="34" charset="0"/>
                <a:cs typeface="Arial" panose="020B0604020202020204" pitchFamily="34" charset="0"/>
              </a:rPr>
              <a:t> of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patients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were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compared</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with</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imaging</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results</a:t>
            </a:r>
            <a:r>
              <a:rPr lang="tr-TR" sz="1800" dirty="0">
                <a:latin typeface="Times New Roman" panose="02020603050405020304" pitchFamily="18" charset="0"/>
                <a:ea typeface="Calibri" panose="020F0502020204030204" pitchFamily="34" charset="0"/>
                <a:cs typeface="Arial" panose="020B0604020202020204" pitchFamily="34" charset="0"/>
              </a:rPr>
              <a:t> on re-</a:t>
            </a:r>
            <a:r>
              <a:rPr lang="tr-TR" sz="1800" dirty="0" err="1">
                <a:latin typeface="Times New Roman" panose="02020603050405020304" pitchFamily="18" charset="0"/>
                <a:ea typeface="Calibri" panose="020F0502020204030204" pitchFamily="34" charset="0"/>
                <a:cs typeface="Arial" panose="020B0604020202020204" pitchFamily="34" charset="0"/>
              </a:rPr>
              <a:t>admission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to</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outpatient</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clinic</a:t>
            </a:r>
            <a:r>
              <a:rPr lang="tr-TR" sz="1800" dirty="0">
                <a:latin typeface="Times New Roman" panose="02020603050405020304" pitchFamily="18" charset="0"/>
                <a:ea typeface="Calibri" panose="020F0502020204030204" pitchFamily="34" charset="0"/>
                <a:cs typeface="Arial" panose="020B0604020202020204" pitchFamily="34" charset="0"/>
              </a:rPr>
              <a:t>.</a:t>
            </a:r>
          </a:p>
        </p:txBody>
      </p:sp>
      <p:pic>
        <p:nvPicPr>
          <p:cNvPr id="1026" name="Picture 2" descr="Radiology of renal stone disease - ScienceDirect">
            <a:extLst>
              <a:ext uri="{FF2B5EF4-FFF2-40B4-BE49-F238E27FC236}">
                <a16:creationId xmlns:a16="http://schemas.microsoft.com/office/drawing/2014/main" id="{3310431D-D3C4-4452-A3BE-070253CB7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2071" y="65315"/>
            <a:ext cx="2064048" cy="6518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1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r>
              <a:rPr lang="tr-TR" sz="4800" b="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Method</a:t>
            </a:r>
            <a:endParaRPr lang="tr-TR" sz="4800" dirty="0"/>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sp>
        <p:nvSpPr>
          <p:cNvPr id="5" name="İçerik Yer Tutucusu 2">
            <a:extLst>
              <a:ext uri="{FF2B5EF4-FFF2-40B4-BE49-F238E27FC236}">
                <a16:creationId xmlns:a16="http://schemas.microsoft.com/office/drawing/2014/main" id="{E50B57D6-3F19-4814-B404-5C0B497AA34D}"/>
              </a:ext>
            </a:extLst>
          </p:cNvPr>
          <p:cNvSpPr txBox="1">
            <a:spLocks/>
          </p:cNvSpPr>
          <p:nvPr/>
        </p:nvSpPr>
        <p:spPr>
          <a:xfrm>
            <a:off x="838201" y="1825625"/>
            <a:ext cx="5092194" cy="435133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285750" indent="-228600">
              <a:spcAft>
                <a:spcPts val="800"/>
              </a:spcAft>
              <a:buFont typeface="Arial" panose="020B0604020202020204" pitchFamily="34" charset="0"/>
              <a:buChar char="•"/>
            </a:pPr>
            <a:r>
              <a:rPr lang="en-US" sz="2000" dirty="0"/>
              <a:t>The correlation of biochemical changes with the imaging results obtained during and after stone dropping of patients whose acute renal colic symptoms disappeared during follow-up were valuated, and the place of computed tomography in follow-up was evaluated. </a:t>
            </a:r>
          </a:p>
          <a:p>
            <a:pPr marL="285750" indent="-228600">
              <a:spcAft>
                <a:spcPts val="800"/>
              </a:spcAft>
              <a:buFont typeface="Arial" panose="020B0604020202020204" pitchFamily="34" charset="0"/>
              <a:buChar char="•"/>
            </a:pPr>
            <a:r>
              <a:rPr lang="en-US" sz="2000" dirty="0"/>
              <a:t>The discharge of patients with improved symptoms and laboratory values without computed tomography and other imaging methods were retrospectively investigated. </a:t>
            </a:r>
          </a:p>
          <a:p>
            <a:pPr marL="285750" indent="-228600">
              <a:spcAft>
                <a:spcPts val="800"/>
              </a:spcAft>
              <a:buFont typeface="Arial" panose="020B0604020202020204" pitchFamily="34" charset="0"/>
              <a:buChar char="•"/>
            </a:pPr>
            <a:r>
              <a:rPr lang="en-US" sz="2000" dirty="0"/>
              <a:t>The study was conducted with </a:t>
            </a:r>
            <a:r>
              <a:rPr lang="en-US" sz="2000" b="1" dirty="0"/>
              <a:t>62 </a:t>
            </a:r>
            <a:r>
              <a:rPr lang="en-US" sz="2000" dirty="0"/>
              <a:t>people.</a:t>
            </a:r>
          </a:p>
        </p:txBody>
      </p:sp>
      <p:pic>
        <p:nvPicPr>
          <p:cNvPr id="6" name="Picture 2" descr="Ureteric calculi | Radiology Reference Article | Radiopaedia.org">
            <a:extLst>
              <a:ext uri="{FF2B5EF4-FFF2-40B4-BE49-F238E27FC236}">
                <a16:creationId xmlns:a16="http://schemas.microsoft.com/office/drawing/2014/main" id="{3DAAD0AA-2970-4A9E-A24B-BB1A91E930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890" r="-3" b="1955"/>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pic>
        <p:nvPicPr>
          <p:cNvPr id="7" name="Picture 4" descr="Ureteric calculi | Radiology Reference Article | Radiopaedia.org">
            <a:extLst>
              <a:ext uri="{FF2B5EF4-FFF2-40B4-BE49-F238E27FC236}">
                <a16:creationId xmlns:a16="http://schemas.microsoft.com/office/drawing/2014/main" id="{4900301D-1F90-4698-8FB1-FB0F3B8A34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652" r="-3" b="2231"/>
          <a:stretch/>
        </p:blipFill>
        <p:spPr bwMode="auto">
          <a:xfrm>
            <a:off x="6045855" y="0"/>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
        <p:nvSpPr>
          <p:cNvPr id="8" name="Metin Yer Tutucusu 3">
            <a:extLst>
              <a:ext uri="{FF2B5EF4-FFF2-40B4-BE49-F238E27FC236}">
                <a16:creationId xmlns:a16="http://schemas.microsoft.com/office/drawing/2014/main" id="{1582D409-7EBA-484C-A850-D01DF703B226}"/>
              </a:ext>
            </a:extLst>
          </p:cNvPr>
          <p:cNvSpPr txBox="1">
            <a:spLocks/>
          </p:cNvSpPr>
          <p:nvPr/>
        </p:nvSpPr>
        <p:spPr>
          <a:xfrm>
            <a:off x="846066" y="1655665"/>
            <a:ext cx="9825417" cy="468716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Ø"/>
            </a:pPr>
            <a:endParaRPr lang="tr-TR" sz="1800">
              <a:latin typeface="Calibri"/>
              <a:cs typeface="Calibri"/>
            </a:endParaRPr>
          </a:p>
          <a:p>
            <a:pPr marL="285750" indent="-285750">
              <a:buFont typeface="Wingdings" panose="05000000000000000000" pitchFamily="2" charset="2"/>
              <a:buChar char="Ø"/>
            </a:pPr>
            <a:endParaRPr lang="tr-TR" sz="1800" b="1">
              <a:latin typeface="Calibri"/>
              <a:cs typeface="Calibri"/>
            </a:endParaRPr>
          </a:p>
          <a:p>
            <a:pPr marL="285750" indent="-285750">
              <a:buFont typeface="Wingdings" panose="05000000000000000000" pitchFamily="2" charset="2"/>
              <a:buChar char="Ø"/>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787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graphicFrame>
        <p:nvGraphicFramePr>
          <p:cNvPr id="8" name="İçerik Yer Tutucusu 2">
            <a:extLst>
              <a:ext uri="{FF2B5EF4-FFF2-40B4-BE49-F238E27FC236}">
                <a16:creationId xmlns:a16="http://schemas.microsoft.com/office/drawing/2014/main" id="{ECFF8226-C784-48E1-A46E-E1BB2EE71C3C}"/>
              </a:ext>
            </a:extLst>
          </p:cNvPr>
          <p:cNvGraphicFramePr/>
          <p:nvPr>
            <p:extLst>
              <p:ext uri="{D42A27DB-BD31-4B8C-83A1-F6EECF244321}">
                <p14:modId xmlns:p14="http://schemas.microsoft.com/office/powerpoint/2010/main" val="1530851858"/>
              </p:ext>
            </p:extLst>
          </p:nvPr>
        </p:nvGraphicFramePr>
        <p:xfrm>
          <a:off x="609599" y="1600200"/>
          <a:ext cx="1105263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024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8DAD54E2-F2E8-44BB-859C-EEDAEF72A91C}"/>
              </a:ext>
            </a:extLst>
          </p:cNvPr>
          <p:cNvPicPr>
            <a:picLocks noChangeAspect="1"/>
          </p:cNvPicPr>
          <p:nvPr/>
        </p:nvPicPr>
        <p:blipFill>
          <a:blip r:embed="rId2"/>
          <a:stretch>
            <a:fillRect/>
          </a:stretch>
        </p:blipFill>
        <p:spPr>
          <a:xfrm>
            <a:off x="1760540" y="643466"/>
            <a:ext cx="8670920" cy="5571067"/>
          </a:xfrm>
          <a:prstGeom prst="rect">
            <a:avLst/>
          </a:prstGeom>
        </p:spPr>
      </p:pic>
    </p:spTree>
    <p:extLst>
      <p:ext uri="{BB962C8B-B14F-4D97-AF65-F5344CB8AC3E}">
        <p14:creationId xmlns:p14="http://schemas.microsoft.com/office/powerpoint/2010/main" val="220978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20B0604020202020204" pitchFamily="34" charset="0"/>
              <a:buChar char="Ø"/>
            </a:pPr>
            <a:endParaRPr lang="tr-TR" sz="1800" dirty="0">
              <a:ea typeface="+mn-lt"/>
              <a:cs typeface="+mn-lt"/>
            </a:endParaRPr>
          </a:p>
          <a:p>
            <a:pPr marL="285750" indent="-285750">
              <a:buFont typeface="Wingdings" panose="020B0604020202020204" pitchFamily="34" charset="0"/>
              <a:buChar char="Ø"/>
            </a:pPr>
            <a:endParaRPr lang="tr-TR" sz="1800" dirty="0">
              <a:cs typeface="Calibri" panose="020F0502020204030204"/>
            </a:endParaRPr>
          </a:p>
        </p:txBody>
      </p:sp>
      <p:sp>
        <p:nvSpPr>
          <p:cNvPr id="5" name="Başlık 1">
            <a:extLst>
              <a:ext uri="{FF2B5EF4-FFF2-40B4-BE49-F238E27FC236}">
                <a16:creationId xmlns:a16="http://schemas.microsoft.com/office/drawing/2014/main" id="{C6603A5E-C03E-4FE7-9B23-4055A15E119E}"/>
              </a:ext>
            </a:extLst>
          </p:cNvPr>
          <p:cNvSpPr txBox="1">
            <a:spLocks/>
          </p:cNvSpPr>
          <p:nvPr/>
        </p:nvSpPr>
        <p:spPr>
          <a:xfrm>
            <a:off x="609600" y="274638"/>
            <a:ext cx="10160000" cy="1143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tr-TR" sz="4800" b="1" dirty="0" err="1">
                <a:solidFill>
                  <a:schemeClr val="bg1"/>
                </a:solidFill>
                <a:latin typeface="Calibri" panose="020F0502020204030204" pitchFamily="34" charset="0"/>
                <a:ea typeface="Calibri" panose="020F0502020204030204" pitchFamily="34" charset="0"/>
                <a:cs typeface="Arial" panose="020B0604020202020204" pitchFamily="34" charset="0"/>
              </a:rPr>
              <a:t>Results</a:t>
            </a:r>
            <a:endParaRPr lang="tr-TR" dirty="0">
              <a:solidFill>
                <a:schemeClr val="bg1"/>
              </a:solidFill>
            </a:endParaRPr>
          </a:p>
        </p:txBody>
      </p:sp>
      <p:sp>
        <p:nvSpPr>
          <p:cNvPr id="6" name="İçerik Yer Tutucusu 2">
            <a:extLst>
              <a:ext uri="{FF2B5EF4-FFF2-40B4-BE49-F238E27FC236}">
                <a16:creationId xmlns:a16="http://schemas.microsoft.com/office/drawing/2014/main" id="{21DD854C-8B33-4E57-9690-1CDCD3843FA4}"/>
              </a:ext>
            </a:extLst>
          </p:cNvPr>
          <p:cNvSpPr txBox="1">
            <a:spLocks/>
          </p:cNvSpPr>
          <p:nvPr/>
        </p:nvSpPr>
        <p:spPr>
          <a:xfrm>
            <a:off x="609600" y="1600199"/>
            <a:ext cx="10160000" cy="501851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285750" indent="-285750">
              <a:lnSpc>
                <a:spcPct val="107000"/>
              </a:lnSpc>
              <a:spcAft>
                <a:spcPts val="800"/>
              </a:spcAft>
              <a:buFont typeface="Arial" panose="020B0604020202020204" pitchFamily="34" charset="0"/>
              <a:buChar char="•"/>
            </a:pPr>
            <a:r>
              <a:rPr lang="tr-TR" sz="1800" dirty="0">
                <a:latin typeface="Times New Roman" panose="02020603050405020304" pitchFamily="18" charset="0"/>
                <a:ea typeface="Calibri" panose="020F0502020204030204" pitchFamily="34" charset="0"/>
                <a:cs typeface="Arial" panose="020B0604020202020204" pitchFamily="34" charset="0"/>
              </a:rPr>
              <a:t>61% of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patients</a:t>
            </a:r>
            <a:r>
              <a:rPr lang="tr-TR" sz="1800" dirty="0">
                <a:latin typeface="Times New Roman" panose="02020603050405020304" pitchFamily="18" charset="0"/>
                <a:ea typeface="Calibri" panose="020F0502020204030204" pitchFamily="34" charset="0"/>
                <a:cs typeface="Arial" panose="020B0604020202020204" pitchFamily="34" charset="0"/>
              </a:rPr>
              <a:t> in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study</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were</a:t>
            </a:r>
            <a:r>
              <a:rPr lang="tr-TR" sz="1800" dirty="0">
                <a:latin typeface="Times New Roman" panose="02020603050405020304" pitchFamily="18" charset="0"/>
                <a:ea typeface="Calibri" panose="020F0502020204030204" pitchFamily="34" charset="0"/>
                <a:cs typeface="Arial" panose="020B0604020202020204" pitchFamily="34" charset="0"/>
              </a:rPr>
              <a:t> men </a:t>
            </a:r>
            <a:r>
              <a:rPr lang="tr-TR" sz="1800" dirty="0" err="1">
                <a:latin typeface="Times New Roman" panose="02020603050405020304" pitchFamily="18" charset="0"/>
                <a:ea typeface="Calibri" panose="020F0502020204030204" pitchFamily="34" charset="0"/>
                <a:cs typeface="Arial" panose="020B0604020202020204" pitchFamily="34" charset="0"/>
              </a:rPr>
              <a:t>and</a:t>
            </a:r>
            <a:r>
              <a:rPr lang="tr-TR" sz="1800" dirty="0">
                <a:latin typeface="Times New Roman" panose="02020603050405020304" pitchFamily="18" charset="0"/>
                <a:ea typeface="Calibri" panose="020F0502020204030204" pitchFamily="34" charset="0"/>
                <a:cs typeface="Arial" panose="020B0604020202020204" pitchFamily="34" charset="0"/>
              </a:rPr>
              <a:t> 39% </a:t>
            </a:r>
            <a:r>
              <a:rPr lang="tr-TR" sz="1800" dirty="0" err="1">
                <a:latin typeface="Times New Roman" panose="02020603050405020304" pitchFamily="18" charset="0"/>
                <a:ea typeface="Calibri" panose="020F0502020204030204" pitchFamily="34" charset="0"/>
                <a:cs typeface="Arial" panose="020B0604020202020204" pitchFamily="34" charset="0"/>
              </a:rPr>
              <a:t>were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women</a:t>
            </a:r>
            <a:r>
              <a:rPr lang="tr-TR" sz="1800" dirty="0">
                <a:latin typeface="Times New Roman" panose="02020603050405020304" pitchFamily="18" charset="0"/>
                <a:ea typeface="Calibri" panose="020F0502020204030204" pitchFamily="34" charset="0"/>
                <a:cs typeface="Arial" panose="020B0604020202020204" pitchFamily="34" charset="0"/>
              </a:rPr>
              <a:t>. </a:t>
            </a:r>
          </a:p>
          <a:p>
            <a:pPr marL="285750" indent="-285750">
              <a:lnSpc>
                <a:spcPct val="107000"/>
              </a:lnSpc>
              <a:spcAft>
                <a:spcPts val="800"/>
              </a:spcAft>
              <a:buFont typeface="Arial" panose="020B0604020202020204" pitchFamily="34" charset="0"/>
              <a:buChar char="•"/>
            </a:pP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average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age</a:t>
            </a:r>
            <a:r>
              <a:rPr lang="tr-TR" sz="1800" dirty="0">
                <a:latin typeface="Times New Roman" panose="02020603050405020304" pitchFamily="18" charset="0"/>
                <a:ea typeface="Calibri" panose="020F0502020204030204" pitchFamily="34" charset="0"/>
                <a:cs typeface="Arial" panose="020B0604020202020204" pitchFamily="34" charset="0"/>
              </a:rPr>
              <a:t> of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patients</a:t>
            </a:r>
            <a:r>
              <a:rPr lang="tr-TR" sz="1800" dirty="0">
                <a:latin typeface="Times New Roman" panose="02020603050405020304" pitchFamily="18" charset="0"/>
                <a:ea typeface="Calibri" panose="020F0502020204030204" pitchFamily="34" charset="0"/>
                <a:cs typeface="Arial" panose="020B0604020202020204" pitchFamily="34" charset="0"/>
              </a:rPr>
              <a:t> is 44.62 </a:t>
            </a:r>
            <a:r>
              <a:rPr lang="tr-TR" sz="1800" dirty="0" err="1">
                <a:latin typeface="Times New Roman" panose="02020603050405020304" pitchFamily="18" charset="0"/>
                <a:ea typeface="Calibri" panose="020F0502020204030204" pitchFamily="34" charset="0"/>
                <a:cs typeface="Arial" panose="020B0604020202020204" pitchFamily="34" charset="0"/>
              </a:rPr>
              <a:t>years</a:t>
            </a:r>
            <a:r>
              <a:rPr lang="tr-TR" sz="1800" dirty="0">
                <a:latin typeface="Times New Roman" panose="02020603050405020304" pitchFamily="18" charset="0"/>
                <a:ea typeface="Calibri" panose="020F0502020204030204" pitchFamily="34" charset="0"/>
                <a:cs typeface="Arial" panose="020B0604020202020204" pitchFamily="34" charset="0"/>
              </a:rPr>
              <a:t>.</a:t>
            </a:r>
          </a:p>
          <a:p>
            <a:pPr marL="285750" indent="-285750">
              <a:lnSpc>
                <a:spcPct val="107000"/>
              </a:lnSpc>
              <a:spcAft>
                <a:spcPts val="800"/>
              </a:spcAft>
              <a:buFont typeface="Arial" panose="020B0604020202020204" pitchFamily="34" charset="0"/>
              <a:buChar char="•"/>
            </a:pPr>
            <a:r>
              <a:rPr lang="tr-TR" sz="1800" dirty="0" err="1">
                <a:latin typeface="Times New Roman" panose="02020603050405020304" pitchFamily="18" charset="0"/>
                <a:ea typeface="Calibri" panose="020F0502020204030204" pitchFamily="34" charset="0"/>
                <a:cs typeface="Arial" panose="020B0604020202020204" pitchFamily="34" charset="0"/>
              </a:rPr>
              <a:t>Considering</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mean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differences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between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first</a:t>
            </a:r>
            <a:r>
              <a:rPr lang="tr-TR" sz="1800" dirty="0">
                <a:latin typeface="Times New Roman" panose="02020603050405020304" pitchFamily="18" charset="0"/>
                <a:ea typeface="Calibri" panose="020F0502020204030204" pitchFamily="34" charset="0"/>
                <a:cs typeface="Arial" panose="020B0604020202020204" pitchFamily="34" charset="0"/>
              </a:rPr>
              <a:t> time </a:t>
            </a:r>
            <a:r>
              <a:rPr lang="tr-TR" sz="1800" dirty="0" err="1">
                <a:latin typeface="Times New Roman" panose="02020603050405020304" pitchFamily="18" charset="0"/>
                <a:ea typeface="Calibri" panose="020F0502020204030204" pitchFamily="34" charset="0"/>
                <a:cs typeface="Arial" panose="020B0604020202020204" pitchFamily="34" charset="0"/>
              </a:rPr>
              <a:t>creatinine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and</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control</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creatinine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measurements</a:t>
            </a:r>
            <a:r>
              <a:rPr lang="tr-TR" sz="1800" dirty="0">
                <a:latin typeface="Times New Roman" panose="02020603050405020304" pitchFamily="18" charset="0"/>
                <a:ea typeface="Calibri" panose="020F0502020204030204" pitchFamily="34" charset="0"/>
                <a:cs typeface="Arial" panose="020B0604020202020204" pitchFamily="34" charset="0"/>
              </a:rPr>
              <a:t>, a </a:t>
            </a:r>
            <a:r>
              <a:rPr lang="tr-TR" sz="1800" dirty="0" err="1">
                <a:latin typeface="Times New Roman" panose="02020603050405020304" pitchFamily="18" charset="0"/>
                <a:ea typeface="Calibri" panose="020F0502020204030204" pitchFamily="34" charset="0"/>
                <a:cs typeface="Arial" panose="020B0604020202020204" pitchFamily="34" charset="0"/>
              </a:rPr>
              <a:t>statistically</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significant</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difference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was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found</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between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them</a:t>
            </a:r>
            <a:r>
              <a:rPr lang="tr-TR" sz="1800" dirty="0">
                <a:latin typeface="Times New Roman" panose="02020603050405020304" pitchFamily="18" charset="0"/>
                <a:ea typeface="Calibri" panose="020F0502020204030204" pitchFamily="34" charset="0"/>
                <a:cs typeface="Arial" panose="020B0604020202020204" pitchFamily="34" charset="0"/>
              </a:rPr>
              <a:t> (p&lt;0,001). </a:t>
            </a:r>
          </a:p>
          <a:p>
            <a:pPr marL="285750" indent="-285750">
              <a:lnSpc>
                <a:spcPct val="107000"/>
              </a:lnSpc>
              <a:spcAft>
                <a:spcPts val="800"/>
              </a:spcAft>
              <a:buFont typeface="Arial" panose="020B0604020202020204" pitchFamily="34" charset="0"/>
              <a:buChar char="•"/>
            </a:pP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median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value</a:t>
            </a:r>
            <a:r>
              <a:rPr lang="tr-TR" sz="1800" dirty="0">
                <a:latin typeface="Times New Roman" panose="02020603050405020304" pitchFamily="18" charset="0"/>
                <a:ea typeface="Calibri" panose="020F0502020204030204" pitchFamily="34" charset="0"/>
                <a:cs typeface="Arial" panose="020B0604020202020204" pitchFamily="34" charset="0"/>
              </a:rPr>
              <a:t> of </a:t>
            </a:r>
            <a:r>
              <a:rPr lang="tr-TR" sz="1800" dirty="0" err="1">
                <a:latin typeface="Times New Roman" panose="02020603050405020304" pitchFamily="18" charset="0"/>
                <a:ea typeface="Calibri" panose="020F0502020204030204" pitchFamily="34" charset="0"/>
                <a:cs typeface="Arial" panose="020B0604020202020204" pitchFamily="34" charset="0"/>
              </a:rPr>
              <a:t>first</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arrival</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creatinine</a:t>
            </a:r>
            <a:r>
              <a:rPr lang="tr-TR" sz="1800" dirty="0">
                <a:latin typeface="Times New Roman" panose="02020603050405020304" pitchFamily="18" charset="0"/>
                <a:ea typeface="Calibri" panose="020F0502020204030204" pitchFamily="34" charset="0"/>
                <a:cs typeface="Arial" panose="020B0604020202020204" pitchFamily="34" charset="0"/>
              </a:rPr>
              <a:t> (0,80-1,25) is 0.20 </a:t>
            </a:r>
            <a:r>
              <a:rPr lang="tr-TR" sz="1800" dirty="0" err="1">
                <a:latin typeface="Times New Roman" panose="02020603050405020304" pitchFamily="18" charset="0"/>
                <a:ea typeface="Calibri" panose="020F0502020204030204" pitchFamily="34" charset="0"/>
                <a:cs typeface="Arial" panose="020B0604020202020204" pitchFamily="34" charset="0"/>
              </a:rPr>
              <a:t>units</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higher</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than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the</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median</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value</a:t>
            </a:r>
            <a:r>
              <a:rPr lang="tr-TR" sz="1800" dirty="0">
                <a:latin typeface="Times New Roman" panose="02020603050405020304" pitchFamily="18" charset="0"/>
                <a:ea typeface="Calibri" panose="020F0502020204030204" pitchFamily="34" charset="0"/>
                <a:cs typeface="Arial" panose="020B0604020202020204" pitchFamily="34" charset="0"/>
              </a:rPr>
              <a:t> of </a:t>
            </a:r>
            <a:r>
              <a:rPr lang="tr-TR" sz="1800" dirty="0" err="1">
                <a:latin typeface="Times New Roman" panose="02020603050405020304" pitchFamily="18" charset="0"/>
                <a:ea typeface="Calibri" panose="020F0502020204030204" pitchFamily="34" charset="0"/>
                <a:cs typeface="Arial" panose="020B0604020202020204" pitchFamily="34" charset="0"/>
              </a:rPr>
              <a:t>control</a:t>
            </a:r>
            <a:r>
              <a:rPr lang="tr-TR" sz="1800" dirty="0">
                <a:latin typeface="Times New Roman" panose="02020603050405020304" pitchFamily="18" charset="0"/>
                <a:ea typeface="Calibri" panose="020F0502020204030204" pitchFamily="34" charset="0"/>
                <a:cs typeface="Arial" panose="020B0604020202020204" pitchFamily="34" charset="0"/>
              </a:rPr>
              <a:t> </a:t>
            </a:r>
            <a:r>
              <a:rPr lang="tr-TR" sz="1800" dirty="0" err="1">
                <a:latin typeface="Times New Roman" panose="02020603050405020304" pitchFamily="18" charset="0"/>
                <a:ea typeface="Calibri" panose="020F0502020204030204" pitchFamily="34" charset="0"/>
                <a:cs typeface="Arial" panose="020B0604020202020204" pitchFamily="34" charset="0"/>
              </a:rPr>
              <a:t>creatinine</a:t>
            </a:r>
            <a:r>
              <a:rPr lang="tr-TR" sz="1800" dirty="0">
                <a:latin typeface="Times New Roman" panose="02020603050405020304" pitchFamily="18" charset="0"/>
                <a:ea typeface="Calibri" panose="020F0502020204030204" pitchFamily="34" charset="0"/>
                <a:cs typeface="Arial" panose="020B0604020202020204" pitchFamily="34" charset="0"/>
              </a:rPr>
              <a:t> (0,71-0,93).</a:t>
            </a:r>
            <a:r>
              <a:rPr lang="tr-TR" sz="1800" dirty="0">
                <a:solidFill>
                  <a:srgbClr val="202124"/>
                </a:solidFill>
                <a:latin typeface="Times New Roman" panose="02020603050405020304" pitchFamily="18" charset="0"/>
                <a:ea typeface="Calibri" panose="020F0502020204030204" pitchFamily="34" charset="0"/>
                <a:cs typeface="Arial" panose="020B0604020202020204" pitchFamily="34" charset="0"/>
              </a:rPr>
              <a:t> </a:t>
            </a:r>
          </a:p>
        </p:txBody>
      </p:sp>
      <p:graphicFrame>
        <p:nvGraphicFramePr>
          <p:cNvPr id="7" name="İçerik Yer Tutucusu 3">
            <a:extLst>
              <a:ext uri="{FF2B5EF4-FFF2-40B4-BE49-F238E27FC236}">
                <a16:creationId xmlns:a16="http://schemas.microsoft.com/office/drawing/2014/main" id="{D4CDE6BB-4957-4EED-A81C-4D85E0F239CE}"/>
              </a:ext>
            </a:extLst>
          </p:cNvPr>
          <p:cNvGraphicFramePr>
            <a:graphicFrameLocks/>
          </p:cNvGraphicFramePr>
          <p:nvPr>
            <p:extLst>
              <p:ext uri="{D42A27DB-BD31-4B8C-83A1-F6EECF244321}">
                <p14:modId xmlns:p14="http://schemas.microsoft.com/office/powerpoint/2010/main" val="1680377589"/>
              </p:ext>
            </p:extLst>
          </p:nvPr>
        </p:nvGraphicFramePr>
        <p:xfrm>
          <a:off x="995288" y="4172816"/>
          <a:ext cx="4694312" cy="2364912"/>
        </p:xfrm>
        <a:graphic>
          <a:graphicData uri="http://schemas.openxmlformats.org/drawingml/2006/table">
            <a:tbl>
              <a:tblPr>
                <a:tableStyleId>{5C22544A-7EE6-4342-B048-85BDC9FD1C3A}</a:tableStyleId>
              </a:tblPr>
              <a:tblGrid>
                <a:gridCol w="1460985">
                  <a:extLst>
                    <a:ext uri="{9D8B030D-6E8A-4147-A177-3AD203B41FA5}">
                      <a16:colId xmlns:a16="http://schemas.microsoft.com/office/drawing/2014/main" val="2998955267"/>
                    </a:ext>
                  </a:extLst>
                </a:gridCol>
                <a:gridCol w="1460985">
                  <a:extLst>
                    <a:ext uri="{9D8B030D-6E8A-4147-A177-3AD203B41FA5}">
                      <a16:colId xmlns:a16="http://schemas.microsoft.com/office/drawing/2014/main" val="69138762"/>
                    </a:ext>
                  </a:extLst>
                </a:gridCol>
                <a:gridCol w="886171">
                  <a:extLst>
                    <a:ext uri="{9D8B030D-6E8A-4147-A177-3AD203B41FA5}">
                      <a16:colId xmlns:a16="http://schemas.microsoft.com/office/drawing/2014/main" val="316991934"/>
                    </a:ext>
                  </a:extLst>
                </a:gridCol>
                <a:gridCol w="886171">
                  <a:extLst>
                    <a:ext uri="{9D8B030D-6E8A-4147-A177-3AD203B41FA5}">
                      <a16:colId xmlns:a16="http://schemas.microsoft.com/office/drawing/2014/main" val="695237451"/>
                    </a:ext>
                  </a:extLst>
                </a:gridCol>
              </a:tblGrid>
              <a:tr h="288032">
                <a:tc gridSpan="2">
                  <a:txBody>
                    <a:bodyPr/>
                    <a:lstStyle/>
                    <a:p>
                      <a:pPr algn="ctr" fontAlgn="b"/>
                      <a:r>
                        <a:rPr lang="tr-TR" sz="900" u="none" strike="noStrike" dirty="0">
                          <a:effectLst/>
                        </a:rPr>
                        <a:t> </a:t>
                      </a:r>
                      <a:endParaRPr lang="tr-TR" sz="900" b="0" i="0" u="none" strike="noStrike" dirty="0">
                        <a:solidFill>
                          <a:srgbClr val="264A60"/>
                        </a:solidFill>
                        <a:effectLst/>
                        <a:latin typeface="Arial" panose="020B0604020202020204" pitchFamily="34" charset="0"/>
                      </a:endParaRPr>
                    </a:p>
                  </a:txBody>
                  <a:tcPr marL="7620" marR="7620" marT="7620" marB="0" anchor="b"/>
                </a:tc>
                <a:tc hMerge="1">
                  <a:txBody>
                    <a:bodyPr/>
                    <a:lstStyle/>
                    <a:p>
                      <a:endParaRPr lang="tr-TR"/>
                    </a:p>
                  </a:txBody>
                  <a:tcPr/>
                </a:tc>
                <a:tc>
                  <a:txBody>
                    <a:bodyPr/>
                    <a:lstStyle/>
                    <a:p>
                      <a:pPr algn="ctr" fontAlgn="b"/>
                      <a:r>
                        <a:rPr lang="tr-TR" sz="900" u="none" strike="noStrike" dirty="0">
                          <a:effectLst/>
                        </a:rPr>
                        <a:t>CREATININE</a:t>
                      </a:r>
                      <a:endParaRPr lang="tr-TR" sz="900" b="0" i="0" u="none" strike="noStrike" dirty="0">
                        <a:solidFill>
                          <a:srgbClr val="264A60"/>
                        </a:solidFill>
                        <a:effectLst/>
                        <a:latin typeface="Arial" panose="020B0604020202020204" pitchFamily="34" charset="0"/>
                      </a:endParaRPr>
                    </a:p>
                  </a:txBody>
                  <a:tcPr marL="7620" marR="7620" marT="7620" marB="0" anchor="b"/>
                </a:tc>
                <a:tc>
                  <a:txBody>
                    <a:bodyPr/>
                    <a:lstStyle/>
                    <a:p>
                      <a:pPr algn="ctr" fontAlgn="b"/>
                      <a:r>
                        <a:rPr lang="tr-TR" sz="900" u="none" strike="noStrike" dirty="0">
                          <a:effectLst/>
                        </a:rPr>
                        <a:t>CONTROL CREATININE</a:t>
                      </a:r>
                      <a:endParaRPr lang="tr-TR" sz="900" b="0" i="0" u="none" strike="noStrike" dirty="0">
                        <a:solidFill>
                          <a:srgbClr val="264A6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47972897"/>
                  </a:ext>
                </a:extLst>
              </a:tr>
              <a:tr h="259610">
                <a:tc>
                  <a:txBody>
                    <a:bodyPr/>
                    <a:lstStyle/>
                    <a:p>
                      <a:pPr algn="ctr" fontAlgn="t"/>
                      <a:r>
                        <a:rPr lang="tr-TR" sz="900" b="0" i="0" u="none" strike="noStrike" dirty="0">
                          <a:solidFill>
                            <a:srgbClr val="264A60"/>
                          </a:solidFill>
                          <a:effectLst/>
                          <a:latin typeface="Arial" panose="020B0604020202020204" pitchFamily="34" charset="0"/>
                        </a:rPr>
                        <a:t>N</a:t>
                      </a:r>
                    </a:p>
                  </a:txBody>
                  <a:tcPr marL="7620" marR="7620" marT="7620" marB="0"/>
                </a:tc>
                <a:tc>
                  <a:txBody>
                    <a:bodyPr/>
                    <a:lstStyle/>
                    <a:p>
                      <a:pPr algn="ctr" fontAlgn="t"/>
                      <a:r>
                        <a:rPr lang="tr-TR" sz="900" u="none" strike="noStrike" dirty="0" err="1">
                          <a:effectLst/>
                        </a:rPr>
                        <a:t>Valid</a:t>
                      </a:r>
                      <a:endParaRPr lang="tr-TR" sz="9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62</a:t>
                      </a:r>
                      <a:endParaRPr lang="tr-TR" sz="900" b="0" i="0" u="none" strike="noStrike" dirty="0">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a:effectLst/>
                        </a:rPr>
                        <a:t>62</a:t>
                      </a:r>
                      <a:endParaRPr lang="tr-TR" sz="900" b="0" i="0" u="none" strike="noStrike">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2874580353"/>
                  </a:ext>
                </a:extLst>
              </a:tr>
              <a:tr h="259610">
                <a:tc gridSpan="2">
                  <a:txBody>
                    <a:bodyPr/>
                    <a:lstStyle/>
                    <a:p>
                      <a:pPr algn="l" fontAlgn="t"/>
                      <a:r>
                        <a:rPr lang="tr-TR" sz="900" u="none" strike="noStrike" dirty="0" err="1">
                          <a:effectLst/>
                        </a:rPr>
                        <a:t>Mean</a:t>
                      </a:r>
                      <a:endParaRPr lang="tr-TR" sz="900" b="0" i="0" u="none" strike="noStrike" dirty="0">
                        <a:solidFill>
                          <a:srgbClr val="264A60"/>
                        </a:solidFill>
                        <a:effectLst/>
                        <a:latin typeface="Arial" panose="020B0604020202020204" pitchFamily="34" charset="0"/>
                      </a:endParaRPr>
                    </a:p>
                  </a:txBody>
                  <a:tcPr marL="7620" marR="7620" marT="7620" marB="0"/>
                </a:tc>
                <a:tc hMerge="1">
                  <a:txBody>
                    <a:bodyPr/>
                    <a:lstStyle/>
                    <a:p>
                      <a:endParaRPr lang="tr-TR"/>
                    </a:p>
                  </a:txBody>
                  <a:tcPr/>
                </a:tc>
                <a:tc>
                  <a:txBody>
                    <a:bodyPr/>
                    <a:lstStyle/>
                    <a:p>
                      <a:pPr algn="ctr" fontAlgn="t"/>
                      <a:r>
                        <a:rPr lang="tr-TR" sz="900" u="none" strike="noStrike" dirty="0">
                          <a:effectLst/>
                        </a:rPr>
                        <a:t>1,0682</a:t>
                      </a:r>
                      <a:endParaRPr lang="tr-TR" sz="900" b="0" i="0" u="none" strike="noStrike" dirty="0">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0,8144</a:t>
                      </a:r>
                      <a:endParaRPr lang="tr-TR" sz="900" b="0" i="0" u="none" strike="noStrike" dirty="0">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1370546248"/>
                  </a:ext>
                </a:extLst>
              </a:tr>
              <a:tr h="259610">
                <a:tc gridSpan="2">
                  <a:txBody>
                    <a:bodyPr/>
                    <a:lstStyle/>
                    <a:p>
                      <a:pPr algn="l" fontAlgn="t"/>
                      <a:r>
                        <a:rPr lang="tr-TR" sz="900" u="none" strike="noStrike" dirty="0" err="1">
                          <a:effectLst/>
                        </a:rPr>
                        <a:t>Std</a:t>
                      </a:r>
                      <a:r>
                        <a:rPr lang="tr-TR" sz="900" u="none" strike="noStrike" dirty="0">
                          <a:effectLst/>
                        </a:rPr>
                        <a:t>. </a:t>
                      </a:r>
                      <a:r>
                        <a:rPr lang="tr-TR" sz="900" u="none" strike="noStrike" dirty="0" err="1">
                          <a:effectLst/>
                        </a:rPr>
                        <a:t>Deviation</a:t>
                      </a:r>
                      <a:endParaRPr lang="tr-TR" sz="900" b="0" i="0" u="none" strike="noStrike" dirty="0">
                        <a:solidFill>
                          <a:srgbClr val="264A60"/>
                        </a:solidFill>
                        <a:effectLst/>
                        <a:latin typeface="Arial" panose="020B0604020202020204" pitchFamily="34" charset="0"/>
                      </a:endParaRPr>
                    </a:p>
                  </a:txBody>
                  <a:tcPr marL="7620" marR="7620" marT="7620" marB="0"/>
                </a:tc>
                <a:tc hMerge="1">
                  <a:txBody>
                    <a:bodyPr/>
                    <a:lstStyle/>
                    <a:p>
                      <a:endParaRPr lang="tr-TR"/>
                    </a:p>
                  </a:txBody>
                  <a:tcPr/>
                </a:tc>
                <a:tc>
                  <a:txBody>
                    <a:bodyPr/>
                    <a:lstStyle/>
                    <a:p>
                      <a:pPr algn="ctr" fontAlgn="t"/>
                      <a:r>
                        <a:rPr lang="tr-TR" sz="900" u="none" strike="noStrike" dirty="0">
                          <a:effectLst/>
                        </a:rPr>
                        <a:t>0,36392</a:t>
                      </a:r>
                      <a:endParaRPr lang="tr-TR" sz="900" b="0" i="0" u="none" strike="noStrike" dirty="0">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a:effectLst/>
                        </a:rPr>
                        <a:t>0,15303</a:t>
                      </a:r>
                      <a:endParaRPr lang="tr-TR" sz="900" b="0" i="0" u="none" strike="noStrike">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1604840892"/>
                  </a:ext>
                </a:extLst>
              </a:tr>
              <a:tr h="259610">
                <a:tc gridSpan="2">
                  <a:txBody>
                    <a:bodyPr/>
                    <a:lstStyle/>
                    <a:p>
                      <a:pPr algn="l" fontAlgn="t"/>
                      <a:r>
                        <a:rPr lang="tr-TR" sz="900" u="none" strike="noStrike" dirty="0">
                          <a:effectLst/>
                        </a:rPr>
                        <a:t>Minimum</a:t>
                      </a:r>
                      <a:endParaRPr lang="tr-TR" sz="900" b="0" i="0" u="none" strike="noStrike" dirty="0">
                        <a:solidFill>
                          <a:srgbClr val="264A60"/>
                        </a:solidFill>
                        <a:effectLst/>
                        <a:latin typeface="Arial" panose="020B0604020202020204" pitchFamily="34" charset="0"/>
                      </a:endParaRPr>
                    </a:p>
                  </a:txBody>
                  <a:tcPr marL="7620" marR="7620" marT="7620" marB="0"/>
                </a:tc>
                <a:tc hMerge="1">
                  <a:txBody>
                    <a:bodyPr/>
                    <a:lstStyle/>
                    <a:p>
                      <a:endParaRPr lang="tr-TR"/>
                    </a:p>
                  </a:txBody>
                  <a:tcPr/>
                </a:tc>
                <a:tc>
                  <a:txBody>
                    <a:bodyPr/>
                    <a:lstStyle/>
                    <a:p>
                      <a:pPr algn="ctr" fontAlgn="t"/>
                      <a:r>
                        <a:rPr lang="tr-TR" sz="900" u="none" strike="noStrike" dirty="0">
                          <a:effectLst/>
                        </a:rPr>
                        <a:t>0,60</a:t>
                      </a:r>
                      <a:endParaRPr lang="tr-TR" sz="900" b="0" i="0" u="none" strike="noStrike" dirty="0">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a:effectLst/>
                        </a:rPr>
                        <a:t>0,50</a:t>
                      </a:r>
                      <a:endParaRPr lang="tr-TR" sz="900" b="0" i="0" u="none" strike="noStrike">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2259463805"/>
                  </a:ext>
                </a:extLst>
              </a:tr>
              <a:tr h="259610">
                <a:tc gridSpan="2">
                  <a:txBody>
                    <a:bodyPr/>
                    <a:lstStyle/>
                    <a:p>
                      <a:pPr algn="l" fontAlgn="t"/>
                      <a:r>
                        <a:rPr lang="tr-TR" sz="900" u="none" strike="noStrike" dirty="0">
                          <a:effectLst/>
                        </a:rPr>
                        <a:t>Maximum</a:t>
                      </a:r>
                      <a:endParaRPr lang="tr-TR" sz="900" b="0" i="0" u="none" strike="noStrike" dirty="0">
                        <a:solidFill>
                          <a:srgbClr val="264A60"/>
                        </a:solidFill>
                        <a:effectLst/>
                        <a:latin typeface="Arial" panose="020B0604020202020204" pitchFamily="34" charset="0"/>
                      </a:endParaRPr>
                    </a:p>
                  </a:txBody>
                  <a:tcPr marL="7620" marR="7620" marT="7620" marB="0"/>
                </a:tc>
                <a:tc hMerge="1">
                  <a:txBody>
                    <a:bodyPr/>
                    <a:lstStyle/>
                    <a:p>
                      <a:endParaRPr lang="tr-TR"/>
                    </a:p>
                  </a:txBody>
                  <a:tcPr/>
                </a:tc>
                <a:tc>
                  <a:txBody>
                    <a:bodyPr/>
                    <a:lstStyle/>
                    <a:p>
                      <a:pPr algn="ctr" fontAlgn="t"/>
                      <a:r>
                        <a:rPr lang="tr-TR" sz="900" u="none" strike="noStrike" dirty="0">
                          <a:effectLst/>
                        </a:rPr>
                        <a:t>2,52</a:t>
                      </a:r>
                      <a:endParaRPr lang="tr-TR" sz="900" b="0" i="0" u="none" strike="noStrike" dirty="0">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1,30</a:t>
                      </a:r>
                      <a:endParaRPr lang="tr-TR" sz="900" b="0" i="0" u="none" strike="noStrike" dirty="0">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2221465198"/>
                  </a:ext>
                </a:extLst>
              </a:tr>
              <a:tr h="259610">
                <a:tc rowSpan="3">
                  <a:txBody>
                    <a:bodyPr/>
                    <a:lstStyle/>
                    <a:p>
                      <a:pPr algn="ctr" fontAlgn="t"/>
                      <a:r>
                        <a:rPr lang="tr-TR" sz="900" u="none" strike="noStrike" dirty="0" err="1">
                          <a:effectLst/>
                        </a:rPr>
                        <a:t>Percentiles</a:t>
                      </a:r>
                      <a:endParaRPr lang="tr-TR" sz="9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25(Q1)</a:t>
                      </a:r>
                      <a:endParaRPr lang="tr-TR" sz="9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tr-TR" sz="900" u="none" strike="noStrike">
                          <a:effectLst/>
                        </a:rPr>
                        <a:t>0,8000</a:t>
                      </a:r>
                      <a:endParaRPr lang="tr-TR" sz="900" b="0" i="0" u="none" strike="noStrike">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0,7100</a:t>
                      </a:r>
                      <a:endParaRPr lang="tr-TR" sz="900" b="0" i="0" u="none" strike="noStrike" dirty="0">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96134347"/>
                  </a:ext>
                </a:extLst>
              </a:tr>
              <a:tr h="259610">
                <a:tc vMerge="1">
                  <a:txBody>
                    <a:bodyPr/>
                    <a:lstStyle/>
                    <a:p>
                      <a:endParaRPr lang="tr-TR"/>
                    </a:p>
                  </a:txBody>
                  <a:tcPr/>
                </a:tc>
                <a:tc>
                  <a:txBody>
                    <a:bodyPr/>
                    <a:lstStyle/>
                    <a:p>
                      <a:pPr algn="ctr" fontAlgn="t"/>
                      <a:r>
                        <a:rPr lang="tr-TR" sz="900" u="none" strike="noStrike" dirty="0">
                          <a:effectLst/>
                        </a:rPr>
                        <a:t>50(Medyan)</a:t>
                      </a:r>
                      <a:endParaRPr lang="tr-TR" sz="9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tr-TR" sz="900" u="none" strike="noStrike">
                          <a:effectLst/>
                        </a:rPr>
                        <a:t>1,0100</a:t>
                      </a:r>
                      <a:endParaRPr lang="tr-TR" sz="900" b="0" i="0" u="none" strike="noStrike">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0,7950</a:t>
                      </a:r>
                      <a:endParaRPr lang="tr-TR" sz="900" b="0" i="0" u="none" strike="noStrike" dirty="0">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2911528526"/>
                  </a:ext>
                </a:extLst>
              </a:tr>
              <a:tr h="259610">
                <a:tc vMerge="1">
                  <a:txBody>
                    <a:bodyPr/>
                    <a:lstStyle/>
                    <a:p>
                      <a:endParaRPr lang="tr-TR"/>
                    </a:p>
                  </a:txBody>
                  <a:tcPr/>
                </a:tc>
                <a:tc>
                  <a:txBody>
                    <a:bodyPr/>
                    <a:lstStyle/>
                    <a:p>
                      <a:pPr algn="ctr" fontAlgn="t"/>
                      <a:r>
                        <a:rPr lang="tr-TR" sz="900" u="none" strike="noStrike" dirty="0">
                          <a:effectLst/>
                        </a:rPr>
                        <a:t>75(Q3)</a:t>
                      </a:r>
                      <a:endParaRPr lang="tr-TR" sz="900" b="0" i="0" u="none" strike="noStrike" dirty="0">
                        <a:solidFill>
                          <a:srgbClr val="264A60"/>
                        </a:solidFill>
                        <a:effectLst/>
                        <a:latin typeface="Arial" panose="020B0604020202020204" pitchFamily="34" charset="0"/>
                      </a:endParaRPr>
                    </a:p>
                  </a:txBody>
                  <a:tcPr marL="7620" marR="7620" marT="7620" marB="0"/>
                </a:tc>
                <a:tc>
                  <a:txBody>
                    <a:bodyPr/>
                    <a:lstStyle/>
                    <a:p>
                      <a:pPr algn="ctr" fontAlgn="t"/>
                      <a:r>
                        <a:rPr lang="tr-TR" sz="900" u="none" strike="noStrike">
                          <a:effectLst/>
                        </a:rPr>
                        <a:t>1,2525</a:t>
                      </a:r>
                      <a:endParaRPr lang="tr-TR" sz="900" b="0" i="0" u="none" strike="noStrike">
                        <a:solidFill>
                          <a:srgbClr val="010205"/>
                        </a:solidFill>
                        <a:effectLst/>
                        <a:latin typeface="Arial" panose="020B0604020202020204" pitchFamily="34" charset="0"/>
                      </a:endParaRPr>
                    </a:p>
                  </a:txBody>
                  <a:tcPr marL="7620" marR="7620" marT="7620" marB="0"/>
                </a:tc>
                <a:tc>
                  <a:txBody>
                    <a:bodyPr/>
                    <a:lstStyle/>
                    <a:p>
                      <a:pPr algn="ctr" fontAlgn="t"/>
                      <a:r>
                        <a:rPr lang="tr-TR" sz="900" u="none" strike="noStrike" dirty="0">
                          <a:effectLst/>
                        </a:rPr>
                        <a:t>0,9325</a:t>
                      </a:r>
                      <a:endParaRPr lang="tr-TR" sz="900" b="0" i="0" u="none" strike="noStrike" dirty="0">
                        <a:solidFill>
                          <a:srgbClr val="010205"/>
                        </a:solidFill>
                        <a:effectLst/>
                        <a:latin typeface="Arial" panose="020B0604020202020204" pitchFamily="34" charset="0"/>
                      </a:endParaRPr>
                    </a:p>
                  </a:txBody>
                  <a:tcPr marL="7620" marR="7620" marT="7620" marB="0"/>
                </a:tc>
                <a:extLst>
                  <a:ext uri="{0D108BD9-81ED-4DB2-BD59-A6C34878D82A}">
                    <a16:rowId xmlns:a16="http://schemas.microsoft.com/office/drawing/2014/main" val="1999411154"/>
                  </a:ext>
                </a:extLst>
              </a:tr>
            </a:tbl>
          </a:graphicData>
        </a:graphic>
      </p:graphicFrame>
      <p:graphicFrame>
        <p:nvGraphicFramePr>
          <p:cNvPr id="8" name="Grafik 7">
            <a:extLst>
              <a:ext uri="{FF2B5EF4-FFF2-40B4-BE49-F238E27FC236}">
                <a16:creationId xmlns:a16="http://schemas.microsoft.com/office/drawing/2014/main" id="{47F3C295-669E-492B-B67A-E82ACF47FEF9}"/>
              </a:ext>
            </a:extLst>
          </p:cNvPr>
          <p:cNvGraphicFramePr/>
          <p:nvPr>
            <p:extLst>
              <p:ext uri="{D42A27DB-BD31-4B8C-83A1-F6EECF244321}">
                <p14:modId xmlns:p14="http://schemas.microsoft.com/office/powerpoint/2010/main" val="1066640537"/>
              </p:ext>
            </p:extLst>
          </p:nvPr>
        </p:nvGraphicFramePr>
        <p:xfrm>
          <a:off x="6406367" y="3769415"/>
          <a:ext cx="3929198" cy="29767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300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1032971" y="1785060"/>
            <a:ext cx="9811040" cy="4212717"/>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a:buFont typeface="Symbol" panose="05000000000000000000" pitchFamily="2" charset="2"/>
              <a:buChar char="•"/>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sp>
        <p:nvSpPr>
          <p:cNvPr id="5" name="Başlık 1">
            <a:extLst>
              <a:ext uri="{FF2B5EF4-FFF2-40B4-BE49-F238E27FC236}">
                <a16:creationId xmlns:a16="http://schemas.microsoft.com/office/drawing/2014/main" id="{72DCE0C3-8944-413C-9864-FDC873913077}"/>
              </a:ext>
            </a:extLst>
          </p:cNvPr>
          <p:cNvSpPr txBox="1">
            <a:spLocks/>
          </p:cNvSpPr>
          <p:nvPr/>
        </p:nvSpPr>
        <p:spPr>
          <a:xfrm>
            <a:off x="609600" y="274638"/>
            <a:ext cx="10160000" cy="1143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tr-TR" sz="4800" b="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Conclusion</a:t>
            </a:r>
            <a:endParaRPr lang="tr-TR" dirty="0">
              <a:solidFill>
                <a:schemeClr val="bg1"/>
              </a:solidFill>
            </a:endParaRPr>
          </a:p>
        </p:txBody>
      </p:sp>
      <p:graphicFrame>
        <p:nvGraphicFramePr>
          <p:cNvPr id="10" name="İçerik Yer Tutucusu 2">
            <a:extLst>
              <a:ext uri="{FF2B5EF4-FFF2-40B4-BE49-F238E27FC236}">
                <a16:creationId xmlns:a16="http://schemas.microsoft.com/office/drawing/2014/main" id="{45981EC2-4299-45AE-B22F-78600B4208B3}"/>
              </a:ext>
            </a:extLst>
          </p:cNvPr>
          <p:cNvGraphicFramePr/>
          <p:nvPr/>
        </p:nvGraphicFramePr>
        <p:xfrm>
          <a:off x="609600" y="1600200"/>
          <a:ext cx="1016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300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r>
              <a:rPr lang="tr-TR" sz="4800" b="1" dirty="0" err="1">
                <a:solidFill>
                  <a:schemeClr val="bg1"/>
                </a:solidFill>
                <a:latin typeface="Times New Roman" panose="02020603050405020304" pitchFamily="18" charset="0"/>
                <a:cs typeface="Times New Roman" panose="02020603050405020304" pitchFamily="18" charset="0"/>
              </a:rPr>
              <a:t>References</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4" name="Metin Yer Tutucusu 3"/>
          <p:cNvSpPr>
            <a:spLocks noGrp="1"/>
          </p:cNvSpPr>
          <p:nvPr>
            <p:ph type="body" sz="half" idx="2"/>
          </p:nvPr>
        </p:nvSpPr>
        <p:spPr>
          <a:xfrm>
            <a:off x="846066" y="1655665"/>
            <a:ext cx="9825417" cy="4687169"/>
          </a:xfrm>
        </p:spPr>
        <p:txBody>
          <a:bodyPr vert="horz" lIns="91440" tIns="45720" rIns="91440" bIns="45720" rtlCol="0" anchor="t">
            <a:normAutofit/>
          </a:bodyPr>
          <a:lstStyle/>
          <a:p>
            <a:pPr marL="285750" indent="-285750">
              <a:buFont typeface="Wingdings" panose="05000000000000000000" pitchFamily="2" charset="2"/>
              <a:buChar char="Ø"/>
            </a:pPr>
            <a:r>
              <a:rPr lang="tr-TR" sz="1800" dirty="0" err="1">
                <a:latin typeface="Calibri"/>
                <a:cs typeface="Calibri"/>
              </a:rPr>
              <a:t>Alabousi</a:t>
            </a:r>
            <a:r>
              <a:rPr lang="tr-TR" sz="1800" dirty="0">
                <a:latin typeface="Calibri"/>
                <a:cs typeface="Calibri"/>
              </a:rPr>
              <a:t>, A., </a:t>
            </a:r>
            <a:r>
              <a:rPr lang="tr-TR" sz="1800" dirty="0" err="1">
                <a:latin typeface="Calibri"/>
                <a:cs typeface="Calibri"/>
              </a:rPr>
              <a:t>Patlas</a:t>
            </a:r>
            <a:r>
              <a:rPr lang="tr-TR" sz="1800" dirty="0">
                <a:latin typeface="Calibri"/>
                <a:cs typeface="Calibri"/>
              </a:rPr>
              <a:t>, M. N., </a:t>
            </a:r>
            <a:r>
              <a:rPr lang="tr-TR" sz="1800" dirty="0" err="1">
                <a:latin typeface="Calibri"/>
                <a:cs typeface="Calibri"/>
              </a:rPr>
              <a:t>Mellnick</a:t>
            </a:r>
            <a:r>
              <a:rPr lang="tr-TR" sz="1800" dirty="0">
                <a:latin typeface="Calibri"/>
                <a:cs typeface="Calibri"/>
              </a:rPr>
              <a:t>, V., </a:t>
            </a:r>
            <a:r>
              <a:rPr lang="tr-TR" sz="1800" dirty="0" err="1">
                <a:latin typeface="Calibri"/>
                <a:cs typeface="Calibri"/>
              </a:rPr>
              <a:t>Chernyak</a:t>
            </a:r>
            <a:r>
              <a:rPr lang="tr-TR" sz="1800" dirty="0">
                <a:latin typeface="Calibri"/>
                <a:cs typeface="Calibri"/>
              </a:rPr>
              <a:t>, V., </a:t>
            </a:r>
            <a:r>
              <a:rPr lang="tr-TR" sz="1800" dirty="0" err="1">
                <a:latin typeface="Calibri"/>
                <a:cs typeface="Calibri"/>
              </a:rPr>
              <a:t>Farshait</a:t>
            </a:r>
            <a:r>
              <a:rPr lang="tr-TR" sz="1800" dirty="0">
                <a:latin typeface="Calibri"/>
                <a:cs typeface="Calibri"/>
              </a:rPr>
              <a:t>, N., &amp;</a:t>
            </a:r>
            <a:r>
              <a:rPr lang="tr-TR" sz="1800" dirty="0" err="1">
                <a:latin typeface="Calibri"/>
                <a:cs typeface="Calibri"/>
              </a:rPr>
              <a:t>amp</a:t>
            </a:r>
            <a:r>
              <a:rPr lang="tr-TR" sz="1800" dirty="0">
                <a:latin typeface="Calibri"/>
                <a:cs typeface="Calibri"/>
              </a:rPr>
              <a:t>; </a:t>
            </a:r>
            <a:r>
              <a:rPr lang="tr-TR" sz="1800" dirty="0" err="1">
                <a:latin typeface="Calibri"/>
                <a:cs typeface="Calibri"/>
              </a:rPr>
              <a:t>Katz</a:t>
            </a:r>
            <a:r>
              <a:rPr lang="tr-TR" sz="1800" dirty="0">
                <a:latin typeface="Calibri"/>
                <a:cs typeface="Calibri"/>
              </a:rPr>
              <a:t>, D. S. (2019). </a:t>
            </a:r>
            <a:r>
              <a:rPr lang="tr-TR" sz="1800" dirty="0" err="1">
                <a:latin typeface="Calibri"/>
                <a:cs typeface="Calibri"/>
              </a:rPr>
              <a:t>Renal</a:t>
            </a:r>
            <a:r>
              <a:rPr lang="tr-TR" sz="1800" dirty="0">
                <a:latin typeface="Calibri"/>
                <a:cs typeface="Calibri"/>
              </a:rPr>
              <a:t> </a:t>
            </a:r>
            <a:r>
              <a:rPr lang="tr-TR" sz="1800" dirty="0" err="1">
                <a:latin typeface="Calibri"/>
                <a:cs typeface="Calibri"/>
              </a:rPr>
              <a:t>Colic</a:t>
            </a:r>
            <a:r>
              <a:rPr lang="tr-TR" sz="1800" dirty="0">
                <a:latin typeface="Calibri"/>
                <a:cs typeface="Calibri"/>
              </a:rPr>
              <a:t> </a:t>
            </a:r>
            <a:r>
              <a:rPr lang="tr-TR" sz="1800" dirty="0" err="1">
                <a:latin typeface="Calibri"/>
                <a:cs typeface="Calibri"/>
              </a:rPr>
              <a:t>Imaging</a:t>
            </a:r>
            <a:r>
              <a:rPr lang="tr-TR" sz="1800" dirty="0">
                <a:latin typeface="Calibri"/>
                <a:cs typeface="Calibri"/>
              </a:rPr>
              <a:t>: </a:t>
            </a:r>
            <a:r>
              <a:rPr lang="tr-TR" sz="1800" dirty="0" err="1">
                <a:latin typeface="Calibri"/>
                <a:cs typeface="Calibri"/>
              </a:rPr>
              <a:t>Myths</a:t>
            </a:r>
            <a:r>
              <a:rPr lang="tr-TR" sz="1800" dirty="0">
                <a:latin typeface="Calibri"/>
                <a:cs typeface="Calibri"/>
              </a:rPr>
              <a:t>, </a:t>
            </a:r>
            <a:r>
              <a:rPr lang="tr-TR" sz="1800" dirty="0" err="1">
                <a:latin typeface="Calibri"/>
                <a:cs typeface="Calibri"/>
              </a:rPr>
              <a:t>Recent</a:t>
            </a:r>
            <a:r>
              <a:rPr lang="tr-TR" sz="1800" dirty="0">
                <a:latin typeface="Calibri"/>
                <a:cs typeface="Calibri"/>
              </a:rPr>
              <a:t> </a:t>
            </a:r>
            <a:r>
              <a:rPr lang="tr-TR" sz="1800" dirty="0" err="1">
                <a:latin typeface="Calibri"/>
                <a:cs typeface="Calibri"/>
              </a:rPr>
              <a:t>Trends</a:t>
            </a:r>
            <a:r>
              <a:rPr lang="tr-TR" sz="1800" dirty="0">
                <a:latin typeface="Calibri"/>
                <a:cs typeface="Calibri"/>
              </a:rPr>
              <a:t>, </a:t>
            </a:r>
            <a:r>
              <a:rPr lang="tr-TR" sz="1800" dirty="0" err="1">
                <a:latin typeface="Calibri"/>
                <a:cs typeface="Calibri"/>
              </a:rPr>
              <a:t>and</a:t>
            </a:r>
            <a:r>
              <a:rPr lang="tr-TR" sz="1800" dirty="0">
                <a:latin typeface="Calibri"/>
                <a:cs typeface="Calibri"/>
              </a:rPr>
              <a:t> </a:t>
            </a:r>
            <a:r>
              <a:rPr lang="tr-TR" sz="1800" dirty="0" err="1">
                <a:latin typeface="Calibri"/>
                <a:cs typeface="Calibri"/>
              </a:rPr>
              <a:t>Controversies</a:t>
            </a:r>
            <a:r>
              <a:rPr lang="tr-TR" sz="1800" dirty="0">
                <a:latin typeface="Calibri"/>
                <a:cs typeface="Calibri"/>
              </a:rPr>
              <a:t>. </a:t>
            </a:r>
            <a:r>
              <a:rPr lang="tr-TR" sz="1800" dirty="0" err="1">
                <a:latin typeface="Calibri"/>
                <a:cs typeface="Calibri"/>
              </a:rPr>
              <a:t>Canadian</a:t>
            </a:r>
            <a:r>
              <a:rPr lang="tr-TR" sz="1800" dirty="0">
                <a:latin typeface="Calibri"/>
                <a:cs typeface="Calibri"/>
              </a:rPr>
              <a:t> </a:t>
            </a:r>
            <a:r>
              <a:rPr lang="tr-TR" sz="1800" dirty="0" err="1">
                <a:latin typeface="Calibri"/>
                <a:cs typeface="Calibri"/>
              </a:rPr>
              <a:t>Association</a:t>
            </a:r>
            <a:r>
              <a:rPr lang="tr-TR" sz="1800" dirty="0">
                <a:latin typeface="Calibri"/>
                <a:cs typeface="Calibri"/>
              </a:rPr>
              <a:t> of </a:t>
            </a:r>
            <a:r>
              <a:rPr lang="tr-TR" sz="1800" dirty="0" err="1">
                <a:latin typeface="Calibri"/>
                <a:cs typeface="Calibri"/>
              </a:rPr>
              <a:t>Radiologists</a:t>
            </a:r>
            <a:r>
              <a:rPr lang="tr-TR" sz="1800" dirty="0">
                <a:latin typeface="Calibri"/>
                <a:cs typeface="Calibri"/>
              </a:rPr>
              <a:t> </a:t>
            </a:r>
            <a:r>
              <a:rPr lang="tr-TR" sz="1800" dirty="0" err="1">
                <a:latin typeface="Calibri"/>
                <a:cs typeface="Calibri"/>
              </a:rPr>
              <a:t>Journal</a:t>
            </a:r>
            <a:r>
              <a:rPr lang="tr-TR" sz="1800" dirty="0">
                <a:latin typeface="Calibri"/>
                <a:cs typeface="Calibri"/>
              </a:rPr>
              <a:t>, 70(2), 164-171.</a:t>
            </a:r>
          </a:p>
          <a:p>
            <a:pPr marL="285750" indent="-285750">
              <a:buFont typeface="Wingdings" panose="05000000000000000000" pitchFamily="2" charset="2"/>
              <a:buChar char="Ø"/>
            </a:pPr>
            <a:endParaRPr lang="tr-TR" sz="1800" dirty="0">
              <a:latin typeface="Calibri"/>
              <a:cs typeface="Calibri"/>
            </a:endParaRPr>
          </a:p>
          <a:p>
            <a:pPr marL="285750" indent="-285750">
              <a:buFont typeface="Wingdings" panose="05000000000000000000" pitchFamily="2" charset="2"/>
              <a:buChar char="Ø"/>
            </a:pPr>
            <a:r>
              <a:rPr lang="tr-TR" sz="1800" dirty="0" err="1">
                <a:latin typeface="Calibri"/>
                <a:cs typeface="Calibri"/>
              </a:rPr>
              <a:t>Gershan</a:t>
            </a:r>
            <a:r>
              <a:rPr lang="tr-TR" sz="1800" dirty="0">
                <a:latin typeface="Calibri"/>
                <a:cs typeface="Calibri"/>
              </a:rPr>
              <a:t>, V., </a:t>
            </a:r>
            <a:r>
              <a:rPr lang="tr-TR" sz="1800" dirty="0" err="1">
                <a:latin typeface="Calibri"/>
                <a:cs typeface="Calibri"/>
              </a:rPr>
              <a:t>Homayounieh</a:t>
            </a:r>
            <a:r>
              <a:rPr lang="tr-TR" sz="1800" dirty="0">
                <a:latin typeface="Calibri"/>
                <a:cs typeface="Calibri"/>
              </a:rPr>
              <a:t>, F., Singh, R., </a:t>
            </a:r>
            <a:r>
              <a:rPr lang="tr-TR" sz="1800" dirty="0" err="1">
                <a:latin typeface="Calibri"/>
                <a:cs typeface="Calibri"/>
              </a:rPr>
              <a:t>Avramova-Cholakova</a:t>
            </a:r>
            <a:r>
              <a:rPr lang="tr-TR" sz="1800" dirty="0">
                <a:latin typeface="Calibri"/>
                <a:cs typeface="Calibri"/>
              </a:rPr>
              <a:t>, S., </a:t>
            </a:r>
            <a:r>
              <a:rPr lang="tr-TR" sz="1800" dirty="0" err="1">
                <a:latin typeface="Calibri"/>
                <a:cs typeface="Calibri"/>
              </a:rPr>
              <a:t>Faj</a:t>
            </a:r>
            <a:r>
              <a:rPr lang="tr-TR" sz="1800" dirty="0">
                <a:latin typeface="Calibri"/>
                <a:cs typeface="Calibri"/>
              </a:rPr>
              <a:t>, D., </a:t>
            </a:r>
            <a:r>
              <a:rPr lang="tr-TR" sz="1800" dirty="0" err="1">
                <a:latin typeface="Calibri"/>
                <a:cs typeface="Calibri"/>
              </a:rPr>
              <a:t>Georgiev</a:t>
            </a:r>
            <a:r>
              <a:rPr lang="tr-TR" sz="1800" dirty="0">
                <a:latin typeface="Calibri"/>
                <a:cs typeface="Calibri"/>
              </a:rPr>
              <a:t>, E., ... &amp;</a:t>
            </a:r>
            <a:r>
              <a:rPr lang="tr-TR" sz="1800" dirty="0" err="1">
                <a:latin typeface="Calibri"/>
                <a:cs typeface="Calibri"/>
              </a:rPr>
              <a:t>amp</a:t>
            </a:r>
            <a:r>
              <a:rPr lang="tr-TR" sz="1800" dirty="0">
                <a:latin typeface="Calibri"/>
                <a:cs typeface="Calibri"/>
              </a:rPr>
              <a:t>; </a:t>
            </a:r>
            <a:r>
              <a:rPr lang="tr-TR" sz="1800" dirty="0" err="1">
                <a:latin typeface="Calibri"/>
                <a:cs typeface="Calibri"/>
              </a:rPr>
              <a:t>Kharuzhyk</a:t>
            </a:r>
            <a:r>
              <a:rPr lang="tr-TR" sz="1800" dirty="0">
                <a:latin typeface="Calibri"/>
                <a:cs typeface="Calibri"/>
              </a:rPr>
              <a:t>, S. (2020). CT </a:t>
            </a:r>
            <a:r>
              <a:rPr lang="tr-TR" sz="1800" dirty="0" err="1">
                <a:latin typeface="Calibri"/>
                <a:cs typeface="Calibri"/>
              </a:rPr>
              <a:t>protocols</a:t>
            </a:r>
            <a:r>
              <a:rPr lang="tr-TR" sz="1800" dirty="0">
                <a:latin typeface="Calibri"/>
                <a:cs typeface="Calibri"/>
              </a:rPr>
              <a:t> </a:t>
            </a:r>
            <a:r>
              <a:rPr lang="tr-TR" sz="1800" dirty="0" err="1">
                <a:latin typeface="Calibri"/>
                <a:cs typeface="Calibri"/>
              </a:rPr>
              <a:t>and</a:t>
            </a:r>
            <a:r>
              <a:rPr lang="tr-TR" sz="1800" dirty="0">
                <a:latin typeface="Calibri"/>
                <a:cs typeface="Calibri"/>
              </a:rPr>
              <a:t> </a:t>
            </a:r>
            <a:r>
              <a:rPr lang="tr-TR" sz="1800" dirty="0" err="1">
                <a:latin typeface="Calibri"/>
                <a:cs typeface="Calibri"/>
              </a:rPr>
              <a:t>radiation</a:t>
            </a:r>
            <a:r>
              <a:rPr lang="tr-TR" sz="1800" dirty="0">
                <a:latin typeface="Calibri"/>
                <a:cs typeface="Calibri"/>
              </a:rPr>
              <a:t> </a:t>
            </a:r>
            <a:r>
              <a:rPr lang="tr-TR" sz="1800" dirty="0" err="1">
                <a:latin typeface="Calibri"/>
                <a:cs typeface="Calibri"/>
              </a:rPr>
              <a:t>doses</a:t>
            </a:r>
            <a:r>
              <a:rPr lang="tr-TR" sz="1800" dirty="0">
                <a:latin typeface="Calibri"/>
                <a:cs typeface="Calibri"/>
              </a:rPr>
              <a:t> </a:t>
            </a:r>
            <a:r>
              <a:rPr lang="tr-TR" sz="1800" dirty="0" err="1">
                <a:latin typeface="Calibri"/>
                <a:cs typeface="Calibri"/>
              </a:rPr>
              <a:t>for</a:t>
            </a:r>
            <a:r>
              <a:rPr lang="tr-TR" sz="1800" dirty="0">
                <a:latin typeface="Calibri"/>
                <a:cs typeface="Calibri"/>
              </a:rPr>
              <a:t> </a:t>
            </a:r>
            <a:r>
              <a:rPr lang="tr-TR" sz="1800" dirty="0" err="1">
                <a:latin typeface="Calibri"/>
                <a:cs typeface="Calibri"/>
              </a:rPr>
              <a:t>hematuria</a:t>
            </a:r>
            <a:r>
              <a:rPr lang="tr-TR" sz="1800" dirty="0">
                <a:latin typeface="Calibri"/>
                <a:cs typeface="Calibri"/>
              </a:rPr>
              <a:t> </a:t>
            </a:r>
            <a:r>
              <a:rPr lang="tr-TR" sz="1800" dirty="0" err="1">
                <a:latin typeface="Calibri"/>
                <a:cs typeface="Calibri"/>
              </a:rPr>
              <a:t>and</a:t>
            </a:r>
            <a:r>
              <a:rPr lang="tr-TR" sz="1800" dirty="0">
                <a:latin typeface="Calibri"/>
                <a:cs typeface="Calibri"/>
              </a:rPr>
              <a:t> </a:t>
            </a:r>
            <a:r>
              <a:rPr lang="tr-TR" sz="1800" dirty="0" err="1">
                <a:latin typeface="Calibri"/>
                <a:cs typeface="Calibri"/>
              </a:rPr>
              <a:t>urinary</a:t>
            </a:r>
            <a:r>
              <a:rPr lang="tr-TR" sz="1800" dirty="0">
                <a:latin typeface="Calibri"/>
                <a:cs typeface="Calibri"/>
              </a:rPr>
              <a:t> </a:t>
            </a:r>
            <a:r>
              <a:rPr lang="tr-TR" sz="1800" dirty="0" err="1">
                <a:latin typeface="Calibri"/>
                <a:cs typeface="Calibri"/>
              </a:rPr>
              <a:t>stones</a:t>
            </a:r>
            <a:r>
              <a:rPr lang="tr-TR" sz="1800" dirty="0">
                <a:latin typeface="Calibri"/>
                <a:cs typeface="Calibri"/>
              </a:rPr>
              <a:t>: </a:t>
            </a:r>
            <a:r>
              <a:rPr lang="tr-TR" sz="1800" dirty="0" err="1">
                <a:latin typeface="Calibri"/>
                <a:cs typeface="Calibri"/>
              </a:rPr>
              <a:t>Comparing</a:t>
            </a:r>
            <a:r>
              <a:rPr lang="tr-TR" sz="1800" dirty="0">
                <a:latin typeface="Calibri"/>
                <a:cs typeface="Calibri"/>
              </a:rPr>
              <a:t> </a:t>
            </a:r>
            <a:r>
              <a:rPr lang="tr-TR" sz="1800" dirty="0" err="1">
                <a:latin typeface="Calibri"/>
                <a:cs typeface="Calibri"/>
              </a:rPr>
              <a:t>practices</a:t>
            </a:r>
            <a:r>
              <a:rPr lang="tr-TR" sz="1800" dirty="0">
                <a:latin typeface="Calibri"/>
                <a:cs typeface="Calibri"/>
              </a:rPr>
              <a:t> in 20 </a:t>
            </a:r>
            <a:r>
              <a:rPr lang="tr-TR" sz="1800" dirty="0" err="1">
                <a:latin typeface="Calibri"/>
                <a:cs typeface="Calibri"/>
              </a:rPr>
              <a:t>countries</a:t>
            </a:r>
            <a:r>
              <a:rPr lang="tr-TR" sz="1800" dirty="0">
                <a:latin typeface="Calibri"/>
                <a:cs typeface="Calibri"/>
              </a:rPr>
              <a:t>. </a:t>
            </a:r>
            <a:r>
              <a:rPr lang="tr-TR" sz="1800" dirty="0" err="1">
                <a:latin typeface="Calibri"/>
                <a:cs typeface="Calibri"/>
              </a:rPr>
              <a:t>European</a:t>
            </a:r>
            <a:r>
              <a:rPr lang="tr-TR" sz="1800" dirty="0">
                <a:latin typeface="Calibri"/>
                <a:cs typeface="Calibri"/>
              </a:rPr>
              <a:t> </a:t>
            </a:r>
            <a:r>
              <a:rPr lang="tr-TR" sz="1800" dirty="0" err="1">
                <a:latin typeface="Calibri"/>
                <a:cs typeface="Calibri"/>
              </a:rPr>
              <a:t>Journal</a:t>
            </a:r>
            <a:r>
              <a:rPr lang="tr-TR" sz="1800" dirty="0">
                <a:latin typeface="Calibri"/>
                <a:cs typeface="Calibri"/>
              </a:rPr>
              <a:t> of </a:t>
            </a:r>
            <a:r>
              <a:rPr lang="tr-TR" sz="1800" dirty="0" err="1">
                <a:latin typeface="Calibri"/>
                <a:cs typeface="Calibri"/>
              </a:rPr>
              <a:t>Radiology</a:t>
            </a:r>
            <a:r>
              <a:rPr lang="tr-TR" sz="1800" dirty="0">
                <a:latin typeface="Calibri"/>
                <a:cs typeface="Calibri"/>
              </a:rPr>
              <a:t>, 108923.</a:t>
            </a:r>
          </a:p>
          <a:p>
            <a:pPr marL="285750" indent="-285750">
              <a:buFont typeface="Wingdings" panose="05000000000000000000" pitchFamily="2" charset="2"/>
              <a:buChar char="Ø"/>
            </a:pPr>
            <a:endParaRPr lang="tr-TR" sz="1800" dirty="0">
              <a:latin typeface="Calibri"/>
              <a:cs typeface="Calibri"/>
            </a:endParaRPr>
          </a:p>
          <a:p>
            <a:pPr marL="285750" indent="-285750">
              <a:buFont typeface="Wingdings" panose="05000000000000000000" pitchFamily="2" charset="2"/>
              <a:buChar char="Ø"/>
            </a:pPr>
            <a:r>
              <a:rPr lang="tr-TR" sz="1800" dirty="0" err="1">
                <a:latin typeface="Calibri"/>
                <a:cs typeface="Calibri"/>
              </a:rPr>
              <a:t>Hall</a:t>
            </a:r>
            <a:r>
              <a:rPr lang="tr-TR" sz="1800" dirty="0">
                <a:latin typeface="Calibri"/>
                <a:cs typeface="Calibri"/>
              </a:rPr>
              <a:t>, T. C., </a:t>
            </a:r>
            <a:r>
              <a:rPr lang="tr-TR" sz="1800" dirty="0" err="1">
                <a:latin typeface="Calibri"/>
                <a:cs typeface="Calibri"/>
              </a:rPr>
              <a:t>Stephenson</a:t>
            </a:r>
            <a:r>
              <a:rPr lang="tr-TR" sz="1800" dirty="0">
                <a:latin typeface="Calibri"/>
                <a:cs typeface="Calibri"/>
              </a:rPr>
              <a:t>, J. A., </a:t>
            </a:r>
            <a:r>
              <a:rPr lang="tr-TR" sz="1800" dirty="0" err="1">
                <a:latin typeface="Calibri"/>
                <a:cs typeface="Calibri"/>
              </a:rPr>
              <a:t>Rangaraj</a:t>
            </a:r>
            <a:r>
              <a:rPr lang="tr-TR" sz="1800" dirty="0">
                <a:latin typeface="Calibri"/>
                <a:cs typeface="Calibri"/>
              </a:rPr>
              <a:t>, A., </a:t>
            </a:r>
            <a:r>
              <a:rPr lang="tr-TR" sz="1800" dirty="0" err="1">
                <a:latin typeface="Calibri"/>
                <a:cs typeface="Calibri"/>
              </a:rPr>
              <a:t>Mulcahy</a:t>
            </a:r>
            <a:r>
              <a:rPr lang="tr-TR" sz="1800" dirty="0">
                <a:latin typeface="Calibri"/>
                <a:cs typeface="Calibri"/>
              </a:rPr>
              <a:t>, K., &amp;</a:t>
            </a:r>
            <a:r>
              <a:rPr lang="tr-TR" sz="1800" dirty="0" err="1">
                <a:latin typeface="Calibri"/>
                <a:cs typeface="Calibri"/>
              </a:rPr>
              <a:t>amp</a:t>
            </a:r>
            <a:r>
              <a:rPr lang="tr-TR" sz="1800" dirty="0">
                <a:latin typeface="Calibri"/>
                <a:cs typeface="Calibri"/>
              </a:rPr>
              <a:t>; </a:t>
            </a:r>
            <a:r>
              <a:rPr lang="tr-TR" sz="1800" dirty="0" err="1">
                <a:latin typeface="Calibri"/>
                <a:cs typeface="Calibri"/>
              </a:rPr>
              <a:t>Rajesh</a:t>
            </a:r>
            <a:r>
              <a:rPr lang="tr-TR" sz="1800" dirty="0">
                <a:latin typeface="Calibri"/>
                <a:cs typeface="Calibri"/>
              </a:rPr>
              <a:t>, A. (2015). </a:t>
            </a:r>
            <a:r>
              <a:rPr lang="tr-TR" sz="1800" dirty="0" err="1">
                <a:latin typeface="Calibri"/>
                <a:cs typeface="Calibri"/>
              </a:rPr>
              <a:t>Imaging</a:t>
            </a:r>
            <a:r>
              <a:rPr lang="tr-TR" sz="1800" dirty="0">
                <a:latin typeface="Calibri"/>
                <a:cs typeface="Calibri"/>
              </a:rPr>
              <a:t> </a:t>
            </a:r>
            <a:r>
              <a:rPr lang="tr-TR" sz="1800" dirty="0" err="1">
                <a:latin typeface="Calibri"/>
                <a:cs typeface="Calibri"/>
              </a:rPr>
              <a:t>protocol</a:t>
            </a:r>
            <a:r>
              <a:rPr lang="tr-TR" sz="1800" dirty="0">
                <a:latin typeface="Calibri"/>
                <a:cs typeface="Calibri"/>
              </a:rPr>
              <a:t> </a:t>
            </a:r>
            <a:r>
              <a:rPr lang="tr-TR" sz="1800" dirty="0" err="1">
                <a:latin typeface="Calibri"/>
                <a:cs typeface="Calibri"/>
              </a:rPr>
              <a:t>for</a:t>
            </a:r>
            <a:r>
              <a:rPr lang="tr-TR" sz="1800" dirty="0">
                <a:latin typeface="Calibri"/>
                <a:cs typeface="Calibri"/>
              </a:rPr>
              <a:t> </a:t>
            </a:r>
            <a:r>
              <a:rPr lang="tr-TR" sz="1800" dirty="0" err="1">
                <a:latin typeface="Calibri"/>
                <a:cs typeface="Calibri"/>
              </a:rPr>
              <a:t>suspected</a:t>
            </a:r>
            <a:r>
              <a:rPr lang="tr-TR" sz="1800" dirty="0">
                <a:latin typeface="Calibri"/>
                <a:cs typeface="Calibri"/>
              </a:rPr>
              <a:t> </a:t>
            </a:r>
            <a:r>
              <a:rPr lang="tr-TR" sz="1800" dirty="0" err="1">
                <a:latin typeface="Calibri"/>
                <a:cs typeface="Calibri"/>
              </a:rPr>
              <a:t>ureteric</a:t>
            </a:r>
            <a:r>
              <a:rPr lang="tr-TR" sz="1800" dirty="0">
                <a:latin typeface="Calibri"/>
                <a:cs typeface="Calibri"/>
              </a:rPr>
              <a:t> </a:t>
            </a:r>
            <a:r>
              <a:rPr lang="tr-TR" sz="1800" dirty="0" err="1">
                <a:latin typeface="Calibri"/>
                <a:cs typeface="Calibri"/>
              </a:rPr>
              <a:t>calculi</a:t>
            </a:r>
            <a:r>
              <a:rPr lang="tr-TR" sz="1800" dirty="0">
                <a:latin typeface="Calibri"/>
                <a:cs typeface="Calibri"/>
              </a:rPr>
              <a:t> in </a:t>
            </a:r>
            <a:r>
              <a:rPr lang="tr-TR" sz="1800" dirty="0" err="1">
                <a:latin typeface="Calibri"/>
                <a:cs typeface="Calibri"/>
              </a:rPr>
              <a:t>patients</a:t>
            </a:r>
            <a:r>
              <a:rPr lang="tr-TR" sz="1800" dirty="0">
                <a:latin typeface="Calibri"/>
                <a:cs typeface="Calibri"/>
              </a:rPr>
              <a:t> </a:t>
            </a:r>
            <a:r>
              <a:rPr lang="tr-TR" sz="1800" dirty="0" err="1">
                <a:latin typeface="Calibri"/>
                <a:cs typeface="Calibri"/>
              </a:rPr>
              <a:t>presenting</a:t>
            </a:r>
            <a:r>
              <a:rPr lang="tr-TR" sz="1800" dirty="0">
                <a:latin typeface="Calibri"/>
                <a:cs typeface="Calibri"/>
              </a:rPr>
              <a:t> </a:t>
            </a:r>
            <a:r>
              <a:rPr lang="tr-TR" sz="1800" dirty="0" err="1">
                <a:latin typeface="Calibri"/>
                <a:cs typeface="Calibri"/>
              </a:rPr>
              <a:t>to</a:t>
            </a:r>
            <a:r>
              <a:rPr lang="tr-TR" sz="1800" dirty="0">
                <a:latin typeface="Calibri"/>
                <a:cs typeface="Calibri"/>
              </a:rPr>
              <a:t> </a:t>
            </a:r>
            <a:r>
              <a:rPr lang="tr-TR" sz="1800" dirty="0" err="1">
                <a:latin typeface="Calibri"/>
                <a:cs typeface="Calibri"/>
              </a:rPr>
              <a:t>the</a:t>
            </a:r>
            <a:r>
              <a:rPr lang="tr-TR" sz="1800" dirty="0">
                <a:latin typeface="Calibri"/>
                <a:cs typeface="Calibri"/>
              </a:rPr>
              <a:t> </a:t>
            </a:r>
            <a:r>
              <a:rPr lang="tr-TR" sz="1800" dirty="0" err="1">
                <a:latin typeface="Calibri"/>
                <a:cs typeface="Calibri"/>
              </a:rPr>
              <a:t>emergency</a:t>
            </a:r>
            <a:r>
              <a:rPr lang="tr-TR" sz="1800" dirty="0">
                <a:latin typeface="Calibri"/>
                <a:cs typeface="Calibri"/>
              </a:rPr>
              <a:t> </a:t>
            </a:r>
            <a:r>
              <a:rPr lang="tr-TR" sz="1800" dirty="0" err="1">
                <a:latin typeface="Calibri"/>
                <a:cs typeface="Calibri"/>
              </a:rPr>
              <a:t>department</a:t>
            </a:r>
            <a:r>
              <a:rPr lang="tr-TR" sz="1800" dirty="0">
                <a:latin typeface="Calibri"/>
                <a:cs typeface="Calibri"/>
              </a:rPr>
              <a:t>. </a:t>
            </a:r>
            <a:r>
              <a:rPr lang="tr-TR" sz="1800" dirty="0" err="1">
                <a:latin typeface="Calibri"/>
                <a:cs typeface="Calibri"/>
              </a:rPr>
              <a:t>Clinical</a:t>
            </a:r>
            <a:r>
              <a:rPr lang="tr-TR" sz="1800" dirty="0">
                <a:latin typeface="Calibri"/>
                <a:cs typeface="Calibri"/>
              </a:rPr>
              <a:t> </a:t>
            </a:r>
            <a:r>
              <a:rPr lang="tr-TR" sz="1800" dirty="0" err="1">
                <a:latin typeface="Calibri"/>
                <a:cs typeface="Calibri"/>
              </a:rPr>
              <a:t>radiology</a:t>
            </a:r>
            <a:r>
              <a:rPr lang="tr-TR" sz="1800" dirty="0">
                <a:latin typeface="Calibri"/>
                <a:cs typeface="Calibri"/>
              </a:rPr>
              <a:t>, 70(3), 243-247.</a:t>
            </a:r>
          </a:p>
          <a:p>
            <a:pPr marL="285750" indent="-285750">
              <a:buFont typeface="Wingdings" panose="05000000000000000000" pitchFamily="2" charset="2"/>
              <a:buChar char="Ø"/>
            </a:pPr>
            <a:endParaRPr lang="tr-TR" sz="1800" b="1" dirty="0">
              <a:latin typeface="Calibri"/>
              <a:cs typeface="Calibri"/>
            </a:endParaRPr>
          </a:p>
          <a:p>
            <a:pPr marL="285750" indent="-285750">
              <a:buFont typeface="Wingdings" panose="05000000000000000000" pitchFamily="2" charset="2"/>
              <a:buChar char="Ø"/>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61507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5140</TotalTime>
  <Words>740</Words>
  <Application>Microsoft Office PowerPoint</Application>
  <PresentationFormat>Geniş ekran</PresentationFormat>
  <Paragraphs>76</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Calibri</vt:lpstr>
      <vt:lpstr>Calibri Light</vt:lpstr>
      <vt:lpstr>Symbol</vt:lpstr>
      <vt:lpstr>Times New Roman</vt:lpstr>
      <vt:lpstr>Wingdings</vt:lpstr>
      <vt:lpstr>Office Teması</vt:lpstr>
      <vt:lpstr>PowerPoint Sunusu</vt:lpstr>
      <vt:lpstr>PowerPoint Sunusu</vt:lpstr>
      <vt:lpstr>PowerPoint Sunusu</vt:lpstr>
      <vt:lpstr>Method</vt:lpstr>
      <vt:lpstr>PowerPoint Sunusu</vt:lpstr>
      <vt:lpstr>PowerPoint Sunusu</vt:lpstr>
      <vt:lpstr>PowerPoint Sunusu</vt:lpstr>
      <vt:lpstr>PowerPoint Sunusu</vt:lpstr>
      <vt:lpstr>References</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Yunus Aydogan</dc:creator>
  <cp:lastModifiedBy>Furkan OKTAR</cp:lastModifiedBy>
  <cp:revision>1306</cp:revision>
  <dcterms:created xsi:type="dcterms:W3CDTF">2015-07-21T07:54:41Z</dcterms:created>
  <dcterms:modified xsi:type="dcterms:W3CDTF">2021-06-01T19:40:05Z</dcterms:modified>
</cp:coreProperties>
</file>